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1" r:id="rId7"/>
    <p:sldId id="266" r:id="rId8"/>
    <p:sldId id="262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63" r:id="rId18"/>
    <p:sldId id="275" r:id="rId19"/>
    <p:sldId id="26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2B1E"/>
    <a:srgbClr val="407E65"/>
    <a:srgbClr val="F4F4F4"/>
    <a:srgbClr val="E0E4EE"/>
    <a:srgbClr val="6F73A5"/>
    <a:srgbClr val="FEF8F3"/>
    <a:srgbClr val="EFB5AA"/>
    <a:srgbClr val="353755"/>
    <a:srgbClr val="5A5E90"/>
    <a:srgbClr val="5BD3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25" d="100"/>
          <a:sy n="125" d="100"/>
        </p:scale>
        <p:origin x="-2730" y="-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664E7-F461-4900-B456-398BEC55C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CBAC6E-36A6-4C96-BEF5-0110512798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95FDB-6528-4491-A9DB-D5ED4D988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8380-FBDF-4677-B864-2E7C58E2E26E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FAB05-23C2-441E-8AE9-FD45A4C2F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F5ABE-6CFC-40D3-A2C3-DEEF2DCA0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788C-DCF7-4DB1-8057-46D852860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22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BA919-FAA4-4069-AE35-9330784F5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096D6D-1FD0-4147-B371-7092FF99AD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DFE3E-6B0A-4355-876E-997DD4249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8380-FBDF-4677-B864-2E7C58E2E26E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F2572-7846-494F-B7EC-D416AAB2B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32B9C-60D8-4AB7-8B49-4FF6135D0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788C-DCF7-4DB1-8057-46D852860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305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00C031-06C9-417E-B46F-58421CF3E7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026C4A-4BB0-44F6-9716-8E4BD136A8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5374AF-A121-4898-887A-B47162795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8380-FBDF-4677-B864-2E7C58E2E26E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ECA49-84C6-4322-B995-EFD20B2E5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C30087-A580-4B46-A505-B5D817B5A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788C-DCF7-4DB1-8057-46D852860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016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6111B-4073-4D0A-B29B-F3991E813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C3B23-E4C1-4973-865F-567AB11E4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DCCB2-8767-4AA9-81FD-679915C32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8380-FBDF-4677-B864-2E7C58E2E26E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BB89C-5887-49D6-BBFD-44415193B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D925A-FA4C-405F-9A80-30CEFF7E9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788C-DCF7-4DB1-8057-46D852860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25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02E76-4721-446A-A5BD-5D630AF8D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6B1609-A9B5-4B5D-980B-10804B8069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8A3B3-DAE3-4B10-9810-0FE98A77F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8380-FBDF-4677-B864-2E7C58E2E26E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D9133-8357-4994-B670-C186D0BE1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F0484-5327-4C45-9ECC-3865C7C6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788C-DCF7-4DB1-8057-46D852860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81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31036-16E2-468D-9515-12F23F767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2CCB9-76AE-4350-B585-CB96D63083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D6C9CB-EA86-495A-9E7E-90AA743A75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9153EE-A06D-4FE1-9DB7-3DD94F10C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8380-FBDF-4677-B864-2E7C58E2E26E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5B2B7B-4D21-4C15-BA5A-9C3FB185C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CDC49-7287-40ED-855D-11245910B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788C-DCF7-4DB1-8057-46D852860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23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056ED-2975-4BA1-B94C-DDADC55D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8058E-966D-4B88-8CD5-24C4EED88F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5ED613-226A-49D6-A667-0ACE8C545D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F3C5B4-21F9-4916-8172-579C447F5D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BA9759-15F1-4F89-9C7C-49FE1A5DE2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3EE8E3-0951-4447-9211-CA1284E56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8380-FBDF-4677-B864-2E7C58E2E26E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C9607D-861E-423F-BCDA-135ABC38E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225E59-4BB2-4F78-BF93-B1B0C20C7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788C-DCF7-4DB1-8057-46D852860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40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2EAC2-EDA5-4767-9BAC-529DE29E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BA5FB-1333-40BD-96F0-AAF03A5E8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8380-FBDF-4677-B864-2E7C58E2E26E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2A14F5-0992-4857-99E0-2F2DE7024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00468-DAF7-462A-A931-BDFDEB4E9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788C-DCF7-4DB1-8057-46D852860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743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CC8CE2-EC69-4E84-8A6D-8509E7C3F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8380-FBDF-4677-B864-2E7C58E2E26E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A2FE13-1A6F-4B4E-AB24-92BA83FBE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CA55A-C4F3-4AF1-B052-7983C1644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788C-DCF7-4DB1-8057-46D852860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376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368E1-12F0-4387-9548-36AC0E151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6A791-02E9-4E84-8732-598B82E55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BDCBE9-F60F-4F99-BAF8-5B3BCAE19F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C2ADF4-2C19-4D85-865D-94E6B39E3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8380-FBDF-4677-B864-2E7C58E2E26E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1B6DB3-DC8B-4AC9-AD40-BCCB2624D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7B5584-1043-4A5F-929D-7372A1089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788C-DCF7-4DB1-8057-46D852860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68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E5ACF-E201-40E0-BEC4-2721F23F2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405E10-52A2-4E89-B4C7-9244155753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D2DA67-BB59-4CA8-ACD8-242A16EEC7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53B9C7-7778-42F6-BAA9-C66C27B11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8380-FBDF-4677-B864-2E7C58E2E26E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86D7F5-E9DF-47AE-A524-625749E18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27476E-9616-434C-8310-6AA38EC12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788C-DCF7-4DB1-8057-46D852860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01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F786DE-5AD2-4C3B-BD32-5F4F3F56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7DF23-BBC6-44A9-B6B6-A90C17FDB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8E6AF-9CB4-4896-A38F-AFFA75241C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98380-FBDF-4677-B864-2E7C58E2E26E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2E52D-28C6-405C-AD06-A2E78295D7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9F364-A716-4F0A-A2CD-DC6E75E744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D8788C-DCF7-4DB1-8057-46D852860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64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12" Type="http://schemas.openxmlformats.org/officeDocument/2006/relationships/image" Target="../media/image25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5" Type="http://schemas.openxmlformats.org/officeDocument/2006/relationships/image" Target="../media/image23.pn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9.png"/><Relationship Id="rId7" Type="http://schemas.openxmlformats.org/officeDocument/2006/relationships/image" Target="../media/image23.png"/><Relationship Id="rId12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microsoft.com/office/2017/06/relationships/model3d" Target="../media/model3d3.glb"/><Relationship Id="rId4" Type="http://schemas.openxmlformats.org/officeDocument/2006/relationships/image" Target="../media/image30.pn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7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jp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17/06/relationships/model3d" Target="../media/model3d2.glb"/><Relationship Id="rId4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0CBA214-E811-4FB2-BBFD-CF6B95D0B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9098" y="1316311"/>
            <a:ext cx="53721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1BA71E-F9EE-47E5-B613-BA56CCBC05F6}"/>
              </a:ext>
            </a:extLst>
          </p:cNvPr>
          <p:cNvSpPr txBox="1"/>
          <p:nvPr/>
        </p:nvSpPr>
        <p:spPr>
          <a:xfrm>
            <a:off x="7114487" y="1997869"/>
            <a:ext cx="3049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 w="19050">
                  <a:noFill/>
                </a:ln>
                <a:solidFill>
                  <a:srgbClr val="5BD3C7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DB2CEF-DE47-4050-A5AF-60374D427351}"/>
              </a:ext>
            </a:extLst>
          </p:cNvPr>
          <p:cNvSpPr txBox="1"/>
          <p:nvPr/>
        </p:nvSpPr>
        <p:spPr>
          <a:xfrm>
            <a:off x="7114487" y="2582644"/>
            <a:ext cx="4654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4F4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KONSEP DASAR DAN RAGAM PENELITIAN DALAM BIDANG 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315250-F274-44B9-8775-F349F9A5A6B5}"/>
              </a:ext>
            </a:extLst>
          </p:cNvPr>
          <p:cNvSpPr txBox="1"/>
          <p:nvPr/>
        </p:nvSpPr>
        <p:spPr>
          <a:xfrm>
            <a:off x="7160946" y="3846600"/>
            <a:ext cx="4654892" cy="10618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 </a:t>
            </a:r>
            <a:r>
              <a:rPr lang="en-US" sz="1050" b="1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Presentasikan</a:t>
            </a:r>
            <a:r>
              <a:rPr lang="en-US" sz="1050" b="1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Oleh:</a:t>
            </a:r>
          </a:p>
          <a:p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A. A.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Bagus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Premananta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Kumara (210030487)</a:t>
            </a:r>
          </a:p>
          <a:p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Kadek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Adi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Astawa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(220030190)</a:t>
            </a:r>
          </a:p>
          <a:p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Wayan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Chandra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Permana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(220030053)</a:t>
            </a:r>
          </a:p>
          <a:p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Chantico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Denny Putra (220030349)</a:t>
            </a:r>
          </a:p>
          <a:p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Putu Eka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Yuda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Mahendra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(220030488)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5DE77ED-D80E-46D7-BE55-5C2EF1F27E9B}"/>
              </a:ext>
            </a:extLst>
          </p:cNvPr>
          <p:cNvCxnSpPr/>
          <p:nvPr/>
        </p:nvCxnSpPr>
        <p:spPr>
          <a:xfrm>
            <a:off x="7227621" y="3343275"/>
            <a:ext cx="3907104" cy="0"/>
          </a:xfrm>
          <a:prstGeom prst="line">
            <a:avLst/>
          </a:prstGeom>
          <a:ln w="28575">
            <a:solidFill>
              <a:srgbClr val="F4F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5349D737-9EB2-4CA0-944E-44767C8DEA34}"/>
              </a:ext>
            </a:extLst>
          </p:cNvPr>
          <p:cNvSpPr/>
          <p:nvPr/>
        </p:nvSpPr>
        <p:spPr>
          <a:xfrm>
            <a:off x="4358973" y="-410952"/>
            <a:ext cx="8365947" cy="8365947"/>
          </a:xfrm>
          <a:prstGeom prst="ellipse">
            <a:avLst/>
          </a:prstGeom>
          <a:solidFill>
            <a:srgbClr val="3537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AED60D-B622-4743-97B9-064C9982FBCC}"/>
              </a:ext>
            </a:extLst>
          </p:cNvPr>
          <p:cNvSpPr/>
          <p:nvPr/>
        </p:nvSpPr>
        <p:spPr>
          <a:xfrm>
            <a:off x="2932501" y="6985771"/>
            <a:ext cx="6326997" cy="6326997"/>
          </a:xfrm>
          <a:prstGeom prst="ellipse">
            <a:avLst/>
          </a:prstGeom>
          <a:solidFill>
            <a:srgbClr val="E0E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1C64F4A3-5A9F-4CDE-9572-E522A815B66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8824736"/>
                  </p:ext>
                </p:extLst>
              </p:nvPr>
            </p:nvGraphicFramePr>
            <p:xfrm>
              <a:off x="4358973" y="869849"/>
              <a:ext cx="3665309" cy="687060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665309" cy="6870600"/>
                    </a:xfrm>
                    <a:prstGeom prst="rect">
                      <a:avLst/>
                    </a:prstGeom>
                  </am3d:spPr>
                  <am3d:camera>
                    <am3d:pos x="0" y="0" z="662242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92" d="1000000"/>
                    <am3d:preTrans dx="-10710520" dy="-17999108" dz="14241599"/>
                    <am3d:scale>
                      <am3d:sx n="1000000" d="1000000"/>
                      <am3d:sy n="1000000" d="1000000"/>
                      <am3d:sz n="1000000" d="1000000"/>
                    </am3d:scale>
                    <am3d:rot ax="-96648" ay="-843430" az="234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4435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1C64F4A3-5A9F-4CDE-9572-E522A815B6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58973" y="869849"/>
                <a:ext cx="3665309" cy="687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5488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8020596" y="3870666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6418292" y="4507879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6186689" y="2323698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86BEF-1F4A-4148-8CBD-98F578632814}"/>
              </a:ext>
            </a:extLst>
          </p:cNvPr>
          <p:cNvSpPr txBox="1"/>
          <p:nvPr/>
        </p:nvSpPr>
        <p:spPr>
          <a:xfrm>
            <a:off x="6373408" y="2804277"/>
            <a:ext cx="4593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merupakan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terstruktur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tahapan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langkah-langkah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tertentu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melaksanakannya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pola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tahapan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lebih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816F150-4ECE-4F20-BE58-35A5CC73D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7287" y="6858000"/>
            <a:ext cx="4225983" cy="422598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72B0B8A5-A89A-458B-89D1-644340DEAE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9126864"/>
                  </p:ext>
                </p:extLst>
              </p:nvPr>
            </p:nvGraphicFramePr>
            <p:xfrm>
              <a:off x="-3023785" y="-830761"/>
              <a:ext cx="7773874" cy="1059088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773874" cy="10590888"/>
                    </a:xfrm>
                    <a:prstGeom prst="rect">
                      <a:avLst/>
                    </a:prstGeom>
                  </am3d:spPr>
                  <am3d:camera>
                    <am3d:pos x="0" y="0" z="680001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5" d="1000000"/>
                    <am3d:preTrans dx="-672789" dy="3332682" dz="-161177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166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72B0B8A5-A89A-458B-89D1-644340DEAE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023785" y="-830761"/>
                <a:ext cx="7773874" cy="10590888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3136A24-163B-46A3-AC59-59CD0B51DE05}"/>
              </a:ext>
            </a:extLst>
          </p:cNvPr>
          <p:cNvSpPr txBox="1"/>
          <p:nvPr/>
        </p:nvSpPr>
        <p:spPr>
          <a:xfrm>
            <a:off x="8612389" y="1898258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2CFA66-7136-4F1A-A7DF-20D9499C0C98}"/>
              </a:ext>
            </a:extLst>
          </p:cNvPr>
          <p:cNvSpPr txBox="1"/>
          <p:nvPr/>
        </p:nvSpPr>
        <p:spPr>
          <a:xfrm>
            <a:off x="6809424" y="1456498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DFEE6B-6273-4FF8-A4F3-5FC2FDC0B011}"/>
              </a:ext>
            </a:extLst>
          </p:cNvPr>
          <p:cNvSpPr txBox="1"/>
          <p:nvPr/>
        </p:nvSpPr>
        <p:spPr>
          <a:xfrm>
            <a:off x="6902399" y="1451067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245FD5-B6E5-4067-810E-FDAD320363F1}"/>
              </a:ext>
            </a:extLst>
          </p:cNvPr>
          <p:cNvSpPr txBox="1"/>
          <p:nvPr/>
        </p:nvSpPr>
        <p:spPr>
          <a:xfrm>
            <a:off x="6373408" y="189536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C370307-E9F0-406B-B6AE-BDADC88A7175}"/>
              </a:ext>
            </a:extLst>
          </p:cNvPr>
          <p:cNvSpPr/>
          <p:nvPr/>
        </p:nvSpPr>
        <p:spPr>
          <a:xfrm>
            <a:off x="6096000" y="864920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3A701E-1194-45D5-BE29-2C175A8966FC}"/>
              </a:ext>
            </a:extLst>
          </p:cNvPr>
          <p:cNvSpPr txBox="1"/>
          <p:nvPr/>
        </p:nvSpPr>
        <p:spPr>
          <a:xfrm>
            <a:off x="6373408" y="2434945"/>
            <a:ext cx="1294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SISTEMATIS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3F1A36-42AE-4097-840D-6AC1DBD85B5E}"/>
              </a:ext>
            </a:extLst>
          </p:cNvPr>
          <p:cNvCxnSpPr>
            <a:cxnSpLocks/>
          </p:cNvCxnSpPr>
          <p:nvPr/>
        </p:nvCxnSpPr>
        <p:spPr>
          <a:xfrm>
            <a:off x="5083347" y="2627085"/>
            <a:ext cx="944158" cy="0"/>
          </a:xfrm>
          <a:prstGeom prst="line">
            <a:avLst/>
          </a:prstGeom>
          <a:ln w="28575">
            <a:solidFill>
              <a:srgbClr val="353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3D280A5-2E14-4606-ABC2-3DF78D67E3E9}"/>
              </a:ext>
            </a:extLst>
          </p:cNvPr>
          <p:cNvCxnSpPr>
            <a:cxnSpLocks/>
          </p:cNvCxnSpPr>
          <p:nvPr/>
        </p:nvCxnSpPr>
        <p:spPr>
          <a:xfrm>
            <a:off x="6096000" y="2627085"/>
            <a:ext cx="152400" cy="0"/>
          </a:xfrm>
          <a:prstGeom prst="line">
            <a:avLst/>
          </a:prstGeom>
          <a:ln w="28575">
            <a:solidFill>
              <a:srgbClr val="353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7E8C8D2-4F62-455E-8A6D-A963D7341B40}"/>
              </a:ext>
            </a:extLst>
          </p:cNvPr>
          <p:cNvSpPr txBox="1"/>
          <p:nvPr/>
        </p:nvSpPr>
        <p:spPr>
          <a:xfrm>
            <a:off x="6373408" y="7409161"/>
            <a:ext cx="45931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Karakteristik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berikutnya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Salah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kriteria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urutannya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setiap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bagian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validitas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internal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relatif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terpenuhi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kesimpulan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generalisasi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dihasilkan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dicek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kembali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ataupun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pihak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1685D4-EDCA-404A-8FC7-C6E1614A3088}"/>
              </a:ext>
            </a:extLst>
          </p:cNvPr>
          <p:cNvSpPr txBox="1"/>
          <p:nvPr/>
        </p:nvSpPr>
        <p:spPr>
          <a:xfrm>
            <a:off x="6373408" y="7039829"/>
            <a:ext cx="75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LOGIS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1C10BB5-D4CF-4EE3-8D46-FFD8CD86822E}"/>
              </a:ext>
            </a:extLst>
          </p:cNvPr>
          <p:cNvSpPr txBox="1"/>
          <p:nvPr/>
        </p:nvSpPr>
        <p:spPr>
          <a:xfrm>
            <a:off x="6404697" y="7409161"/>
            <a:ext cx="45931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berhubungan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realitas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diobservasi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diterima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indra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kita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diperoleh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didasarkan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pengamatan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nyata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pemikiran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rasional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selain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empiris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juga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berarti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diselidiki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dipahami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manusia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25550AE-0443-43A6-9231-AD866F1F61D6}"/>
              </a:ext>
            </a:extLst>
          </p:cNvPr>
          <p:cNvSpPr txBox="1"/>
          <p:nvPr/>
        </p:nvSpPr>
        <p:spPr>
          <a:xfrm>
            <a:off x="6404697" y="7039829"/>
            <a:ext cx="20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EMPIRIS RATIONAL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D161315-7D3C-4402-B823-5D0EC4611C7E}"/>
              </a:ext>
            </a:extLst>
          </p:cNvPr>
          <p:cNvSpPr txBox="1"/>
          <p:nvPr/>
        </p:nvSpPr>
        <p:spPr>
          <a:xfrm>
            <a:off x="6317318" y="7409161"/>
            <a:ext cx="459318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Seringkali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terjadi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seorang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lapangan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membawa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tentang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diambil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Hal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menimbulkan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pertanyaan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kepada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siapa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dilacak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berhenti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mengumpulkan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dimaksud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?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Akhirnya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mengalami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kesulitan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begitu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banyak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sebenarnya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terpakai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(garbage data),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namun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memilah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diduga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kelanjutannya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mengalami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kebingungan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menghadapi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fenomena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2458C1-D2DE-4E4D-BCAF-E9628DF9E7CF}"/>
              </a:ext>
            </a:extLst>
          </p:cNvPr>
          <p:cNvSpPr txBox="1"/>
          <p:nvPr/>
        </p:nvSpPr>
        <p:spPr>
          <a:xfrm>
            <a:off x="6317318" y="7039829"/>
            <a:ext cx="205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REDUKTIF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93DA64C-514D-4FF9-A605-CB45BA200ECF}"/>
              </a:ext>
            </a:extLst>
          </p:cNvPr>
          <p:cNvSpPr txBox="1"/>
          <p:nvPr/>
        </p:nvSpPr>
        <p:spPr>
          <a:xfrm>
            <a:off x="6435986" y="7409161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Mengingat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diulangi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sebagai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upaya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mengecek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Laporan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dibuat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agar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diterima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Komponennya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dari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variabel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populasi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sampelnya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prosedur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mendapatkan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instrumen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teknik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pengumpulan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data, uji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hipotesis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jika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pembahasan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kesimpulan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dihasilkan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B95044D-9023-4D7D-8C02-033ADFEF84E0}"/>
              </a:ext>
            </a:extLst>
          </p:cNvPr>
          <p:cNvSpPr txBox="1"/>
          <p:nvPr/>
        </p:nvSpPr>
        <p:spPr>
          <a:xfrm>
            <a:off x="6435986" y="7039829"/>
            <a:ext cx="2230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REPLICABLE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1EE70B7-1067-4B56-BAA0-66152B0DBFB5}"/>
              </a:ext>
            </a:extLst>
          </p:cNvPr>
          <p:cNvSpPr txBox="1"/>
          <p:nvPr/>
        </p:nvSpPr>
        <p:spPr>
          <a:xfrm>
            <a:off x="6248400" y="7264925"/>
            <a:ext cx="4593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transmittable,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arti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mampu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memecahkan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masalah-masalah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berguna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berbagai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pihak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Jadi,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hasil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saja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tetapi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juga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ditransfer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orang lain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9F9F9A7-33DD-48F7-B6F4-A49650268B79}"/>
              </a:ext>
            </a:extLst>
          </p:cNvPr>
          <p:cNvSpPr txBox="1"/>
          <p:nvPr/>
        </p:nvSpPr>
        <p:spPr>
          <a:xfrm>
            <a:off x="6248400" y="6895593"/>
            <a:ext cx="2704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TRANSMITTABLE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CA65525-5751-48FE-90D3-D32BADA47019}"/>
              </a:ext>
            </a:extLst>
          </p:cNvPr>
          <p:cNvSpPr txBox="1"/>
          <p:nvPr/>
        </p:nvSpPr>
        <p:spPr>
          <a:xfrm>
            <a:off x="3935581" y="8270431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Berencana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dilaksanakan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unsur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kesengajaan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sebelumnya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dipikirkan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langkah-langkah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pelaksanaannya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seseorang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serampangan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semaunya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saja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rancangan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khusus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awal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akhir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kegiatan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cara-cara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ditentukan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yaitu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prinsip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memperoleh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pengetahuan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Idrus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2009).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3B47B2B-C891-4FB0-AD39-5CE7BD5BC7B2}"/>
              </a:ext>
            </a:extLst>
          </p:cNvPr>
          <p:cNvSpPr txBox="1"/>
          <p:nvPr/>
        </p:nvSpPr>
        <p:spPr>
          <a:xfrm>
            <a:off x="4376382" y="7933482"/>
            <a:ext cx="368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BERENCANA SESUAI KONSEP ILMIAH</a:t>
            </a:r>
          </a:p>
        </p:txBody>
      </p:sp>
    </p:spTree>
    <p:extLst>
      <p:ext uri="{BB962C8B-B14F-4D97-AF65-F5344CB8AC3E}">
        <p14:creationId xmlns:p14="http://schemas.microsoft.com/office/powerpoint/2010/main" val="3372207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8020596" y="3870666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6418292" y="4507879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6186689" y="2323698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07A2BA-34F6-4B36-913E-471A364DDBB4}"/>
              </a:ext>
            </a:extLst>
          </p:cNvPr>
          <p:cNvSpPr txBox="1"/>
          <p:nvPr/>
        </p:nvSpPr>
        <p:spPr>
          <a:xfrm>
            <a:off x="8612389" y="1898258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CE2CD7-1227-4920-A772-2A52EB06DFBB}"/>
              </a:ext>
            </a:extLst>
          </p:cNvPr>
          <p:cNvSpPr txBox="1"/>
          <p:nvPr/>
        </p:nvSpPr>
        <p:spPr>
          <a:xfrm>
            <a:off x="6809424" y="1456498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DBC059-FEF3-4969-8DF0-E1ABEBEF19F2}"/>
              </a:ext>
            </a:extLst>
          </p:cNvPr>
          <p:cNvSpPr txBox="1"/>
          <p:nvPr/>
        </p:nvSpPr>
        <p:spPr>
          <a:xfrm>
            <a:off x="6902399" y="1451067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D0DFBD-6937-43EA-850E-3CFAF4869674}"/>
              </a:ext>
            </a:extLst>
          </p:cNvPr>
          <p:cNvSpPr txBox="1"/>
          <p:nvPr/>
        </p:nvSpPr>
        <p:spPr>
          <a:xfrm>
            <a:off x="6373408" y="189536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A72600C-2F67-4297-BB7D-EF8392AFA8C5}"/>
              </a:ext>
            </a:extLst>
          </p:cNvPr>
          <p:cNvSpPr/>
          <p:nvPr/>
        </p:nvSpPr>
        <p:spPr>
          <a:xfrm>
            <a:off x="6096000" y="864920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E14443-699C-4D57-AC0E-7935BD773165}"/>
              </a:ext>
            </a:extLst>
          </p:cNvPr>
          <p:cNvSpPr txBox="1"/>
          <p:nvPr/>
        </p:nvSpPr>
        <p:spPr>
          <a:xfrm>
            <a:off x="6373408" y="2804277"/>
            <a:ext cx="45931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Karakteristik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berikutnya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Salah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kriteria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urutannya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setiap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bagian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validitas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internal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relatif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terpenuhi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kesimpulan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generalisasi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dihasilkan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dicek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kembali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ataupun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pihak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E7FD11-5125-4F3C-8DD1-ED69157C92BC}"/>
              </a:ext>
            </a:extLst>
          </p:cNvPr>
          <p:cNvSpPr txBox="1"/>
          <p:nvPr/>
        </p:nvSpPr>
        <p:spPr>
          <a:xfrm>
            <a:off x="6373408" y="2434945"/>
            <a:ext cx="75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LOGIS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998C122-7104-4A0E-97EE-E93D08D6229A}"/>
              </a:ext>
            </a:extLst>
          </p:cNvPr>
          <p:cNvCxnSpPr>
            <a:cxnSpLocks/>
          </p:cNvCxnSpPr>
          <p:nvPr/>
        </p:nvCxnSpPr>
        <p:spPr>
          <a:xfrm>
            <a:off x="6096000" y="2627085"/>
            <a:ext cx="152400" cy="0"/>
          </a:xfrm>
          <a:prstGeom prst="line">
            <a:avLst/>
          </a:prstGeom>
          <a:ln w="28575">
            <a:solidFill>
              <a:srgbClr val="353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91409A8-CD31-4FD7-AD4D-90B43F671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95" y="651228"/>
            <a:ext cx="4225983" cy="422598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9" name="3D Model 38">
                <a:extLst>
                  <a:ext uri="{FF2B5EF4-FFF2-40B4-BE49-F238E27FC236}">
                    <a16:creationId xmlns:a16="http://schemas.microsoft.com/office/drawing/2014/main" id="{1B1E168E-46DA-4CAF-BDCB-975CDC495BF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964993"/>
                  </p:ext>
                </p:extLst>
              </p:nvPr>
            </p:nvGraphicFramePr>
            <p:xfrm>
              <a:off x="-312513" y="4055332"/>
              <a:ext cx="5619145" cy="721917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619145" cy="7219171"/>
                    </a:xfrm>
                    <a:prstGeom prst="rect">
                      <a:avLst/>
                    </a:prstGeom>
                  </am3d:spPr>
                  <am3d:camera>
                    <am3d:pos x="0" y="0" z="680001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5" d="1000000"/>
                    <am3d:preTrans dx="-672789" dy="3332682" dz="-1611779"/>
                    <am3d:scale>
                      <am3d:sx n="1000000" d="1000000"/>
                      <am3d:sy n="1000000" d="1000000"/>
                      <am3d:sz n="1000000" d="1000000"/>
                    </am3d:scale>
                    <am3d:rot ax="1622493" ay="-1077685" az="-53671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5525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9" name="3D Model 38">
                <a:extLst>
                  <a:ext uri="{FF2B5EF4-FFF2-40B4-BE49-F238E27FC236}">
                    <a16:creationId xmlns:a16="http://schemas.microsoft.com/office/drawing/2014/main" id="{1B1E168E-46DA-4CAF-BDCB-975CDC495B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12513" y="4055332"/>
                <a:ext cx="5619145" cy="7219171"/>
              </a:xfrm>
              <a:prstGeom prst="rect">
                <a:avLst/>
              </a:prstGeom>
            </p:spPr>
          </p:pic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12EC4EA-1C18-47AE-90B7-3BCFD04E31CF}"/>
              </a:ext>
            </a:extLst>
          </p:cNvPr>
          <p:cNvCxnSpPr>
            <a:cxnSpLocks/>
          </p:cNvCxnSpPr>
          <p:nvPr/>
        </p:nvCxnSpPr>
        <p:spPr>
          <a:xfrm>
            <a:off x="5083347" y="2627085"/>
            <a:ext cx="944158" cy="0"/>
          </a:xfrm>
          <a:prstGeom prst="line">
            <a:avLst/>
          </a:prstGeom>
          <a:ln w="28575">
            <a:solidFill>
              <a:srgbClr val="353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DD54157-4390-4107-9D45-C7478E869BDD}"/>
              </a:ext>
            </a:extLst>
          </p:cNvPr>
          <p:cNvSpPr txBox="1"/>
          <p:nvPr/>
        </p:nvSpPr>
        <p:spPr>
          <a:xfrm>
            <a:off x="18160822" y="2956677"/>
            <a:ext cx="4593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merupakan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terstruktur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tahapan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langkah-langkah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tertentu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melaksanakannya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pola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tahapan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lebih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244735-906E-4C6C-B07F-DE4C6BCE2F84}"/>
              </a:ext>
            </a:extLst>
          </p:cNvPr>
          <p:cNvSpPr txBox="1"/>
          <p:nvPr/>
        </p:nvSpPr>
        <p:spPr>
          <a:xfrm>
            <a:off x="18160822" y="2587345"/>
            <a:ext cx="1294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SISTEMATIS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886396-38E8-458C-8453-6A287D32E710}"/>
              </a:ext>
            </a:extLst>
          </p:cNvPr>
          <p:cNvSpPr txBox="1"/>
          <p:nvPr/>
        </p:nvSpPr>
        <p:spPr>
          <a:xfrm>
            <a:off x="6404697" y="7371568"/>
            <a:ext cx="45931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berhubungan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realitas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diobservasi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diterima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indra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kita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diperoleh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didasarkan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pengamatan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nyata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pemikiran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rasional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selain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empiris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juga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berarti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diselidiki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dipahami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manusia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75F3C6B-11EF-485A-BC8B-902D3D58918A}"/>
              </a:ext>
            </a:extLst>
          </p:cNvPr>
          <p:cNvSpPr txBox="1"/>
          <p:nvPr/>
        </p:nvSpPr>
        <p:spPr>
          <a:xfrm>
            <a:off x="6404697" y="7002236"/>
            <a:ext cx="20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EMPIRIS RATIONAL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D5DE3E3-AA9D-46B1-9EE1-8609AD1618FB}"/>
              </a:ext>
            </a:extLst>
          </p:cNvPr>
          <p:cNvSpPr txBox="1"/>
          <p:nvPr/>
        </p:nvSpPr>
        <p:spPr>
          <a:xfrm>
            <a:off x="6317318" y="7371568"/>
            <a:ext cx="459318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Seringkali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terjadi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seorang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lapangan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membawa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tentang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diambil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Hal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menimbulkan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pertanyaan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kepada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siapa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dilacak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berhenti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mengumpulkan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dimaksud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?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Akhirnya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mengalami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kesulitan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begitu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banyak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sebenarnya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terpakai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(garbage data),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namun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memilah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diduga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kelanjutannya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mengalami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kebingungan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menghadapi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fenomena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282B101-D8A6-4D0B-912F-FA67D3607E63}"/>
              </a:ext>
            </a:extLst>
          </p:cNvPr>
          <p:cNvSpPr txBox="1"/>
          <p:nvPr/>
        </p:nvSpPr>
        <p:spPr>
          <a:xfrm>
            <a:off x="6317318" y="7002236"/>
            <a:ext cx="205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REDUKTIF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D06322E-89DF-4FE5-8A51-E35296A73708}"/>
              </a:ext>
            </a:extLst>
          </p:cNvPr>
          <p:cNvSpPr txBox="1"/>
          <p:nvPr/>
        </p:nvSpPr>
        <p:spPr>
          <a:xfrm>
            <a:off x="6404697" y="7371568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Mengingat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diulangi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sebagai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upaya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mengecek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Laporan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dibuat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agar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diterima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Komponennya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dari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variabel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populasi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sampelnya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prosedur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mendapatkan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instrumen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teknik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pengumpulan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data, uji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hipotesis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jika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pembahasan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kesimpulan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dihasilkan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F5EAB7-EE9D-4327-A009-5748F5302C03}"/>
              </a:ext>
            </a:extLst>
          </p:cNvPr>
          <p:cNvSpPr txBox="1"/>
          <p:nvPr/>
        </p:nvSpPr>
        <p:spPr>
          <a:xfrm>
            <a:off x="6404697" y="7002236"/>
            <a:ext cx="2230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REPLICABLE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D3AD5DF-CB64-4947-A5C6-FD5E8AE5FF3F}"/>
              </a:ext>
            </a:extLst>
          </p:cNvPr>
          <p:cNvSpPr txBox="1"/>
          <p:nvPr/>
        </p:nvSpPr>
        <p:spPr>
          <a:xfrm>
            <a:off x="6248400" y="7227332"/>
            <a:ext cx="4593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transmittable,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arti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mampu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memecahkan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masalah-masalah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berguna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berbagai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pihak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Jadi,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hasil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saja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tetapi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juga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ditransfer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orang lain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3A3C75-B8A0-461E-AAAD-2B80230C500C}"/>
              </a:ext>
            </a:extLst>
          </p:cNvPr>
          <p:cNvSpPr txBox="1"/>
          <p:nvPr/>
        </p:nvSpPr>
        <p:spPr>
          <a:xfrm>
            <a:off x="6248400" y="6858000"/>
            <a:ext cx="2704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TRANSMITTABLE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48E1597-9EC4-4E5A-B95A-40F5C2AE91C5}"/>
              </a:ext>
            </a:extLst>
          </p:cNvPr>
          <p:cNvSpPr txBox="1"/>
          <p:nvPr/>
        </p:nvSpPr>
        <p:spPr>
          <a:xfrm>
            <a:off x="3951808" y="8428838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Berencana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dilaksanakan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unsur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kesengajaan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sebelumnya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dipikirkan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langkah-langkah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pelaksanaannya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seseorang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serampangan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semaunya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saja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rancangan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khusus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awal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akhir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kegiatan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cara-cara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ditentukan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yaitu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prinsip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memperoleh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pengetahuan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Idrus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2009).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3DFB297-7CCE-49F0-9B19-EBA0330BFFCB}"/>
              </a:ext>
            </a:extLst>
          </p:cNvPr>
          <p:cNvSpPr txBox="1"/>
          <p:nvPr/>
        </p:nvSpPr>
        <p:spPr>
          <a:xfrm>
            <a:off x="4392609" y="8091889"/>
            <a:ext cx="368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BERENCANA SESUAI KONSEP ILMIAH</a:t>
            </a:r>
          </a:p>
        </p:txBody>
      </p:sp>
    </p:spTree>
    <p:extLst>
      <p:ext uri="{BB962C8B-B14F-4D97-AF65-F5344CB8AC3E}">
        <p14:creationId xmlns:p14="http://schemas.microsoft.com/office/powerpoint/2010/main" val="1264508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8020596" y="3870666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6418292" y="4507879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6186689" y="2323698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72B0B8A5-A89A-458B-89D1-644340DEAE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58261732"/>
                  </p:ext>
                </p:extLst>
              </p:nvPr>
            </p:nvGraphicFramePr>
            <p:xfrm>
              <a:off x="-927971" y="0"/>
              <a:ext cx="7299776" cy="860672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299776" cy="8606723"/>
                    </a:xfrm>
                    <a:prstGeom prst="rect">
                      <a:avLst/>
                    </a:prstGeom>
                  </am3d:spPr>
                  <am3d:camera>
                    <am3d:pos x="0" y="0" z="680001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5" d="1000000"/>
                    <am3d:preTrans dx="-672789" dy="3332682" dz="-1611779"/>
                    <am3d:scale>
                      <am3d:sx n="1000000" d="1000000"/>
                      <am3d:sy n="1000000" d="1000000"/>
                      <am3d:sz n="1000000" d="1000000"/>
                    </am3d:scale>
                    <am3d:rot ax="-1365931" ay="1467188" az="-59128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29897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72B0B8A5-A89A-458B-89D1-644340DEAE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27971" y="0"/>
                <a:ext cx="7299776" cy="8606723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B9EF9DA-C949-42FD-80AA-60DD05D6D808}"/>
              </a:ext>
            </a:extLst>
          </p:cNvPr>
          <p:cNvSpPr txBox="1"/>
          <p:nvPr/>
        </p:nvSpPr>
        <p:spPr>
          <a:xfrm>
            <a:off x="8612389" y="1898258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B324CF-2375-4E00-A8FB-5755BA1E2361}"/>
              </a:ext>
            </a:extLst>
          </p:cNvPr>
          <p:cNvSpPr txBox="1"/>
          <p:nvPr/>
        </p:nvSpPr>
        <p:spPr>
          <a:xfrm>
            <a:off x="6809424" y="1456498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ACA48F-B1AB-43DE-9149-87E26C554CB6}"/>
              </a:ext>
            </a:extLst>
          </p:cNvPr>
          <p:cNvSpPr txBox="1"/>
          <p:nvPr/>
        </p:nvSpPr>
        <p:spPr>
          <a:xfrm>
            <a:off x="6902399" y="1451067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42637A-6941-4B93-AB15-631CC59BCF7E}"/>
              </a:ext>
            </a:extLst>
          </p:cNvPr>
          <p:cNvSpPr txBox="1"/>
          <p:nvPr/>
        </p:nvSpPr>
        <p:spPr>
          <a:xfrm>
            <a:off x="6373408" y="189536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B15E087-B41A-429F-8089-077CEAD0EDE8}"/>
              </a:ext>
            </a:extLst>
          </p:cNvPr>
          <p:cNvSpPr/>
          <p:nvPr/>
        </p:nvSpPr>
        <p:spPr>
          <a:xfrm>
            <a:off x="6096000" y="864920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E8570C-8BFD-42FA-A344-2243C3B102C2}"/>
              </a:ext>
            </a:extLst>
          </p:cNvPr>
          <p:cNvSpPr txBox="1"/>
          <p:nvPr/>
        </p:nvSpPr>
        <p:spPr>
          <a:xfrm>
            <a:off x="6373408" y="2804277"/>
            <a:ext cx="45931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berhubungan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realitas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diobservasi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diterima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indra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kita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diperoleh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didasarkan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pengamatan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nyata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pemikiran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rasional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selain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empiris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juga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berarti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diselidiki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dipahami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manusia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496593-1565-4EDC-897E-B5441CB7899A}"/>
              </a:ext>
            </a:extLst>
          </p:cNvPr>
          <p:cNvSpPr txBox="1"/>
          <p:nvPr/>
        </p:nvSpPr>
        <p:spPr>
          <a:xfrm>
            <a:off x="6373408" y="2434945"/>
            <a:ext cx="20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EMPIRIS RATIONAL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C40F98F-847E-4EC1-81B5-A19966C644CB}"/>
              </a:ext>
            </a:extLst>
          </p:cNvPr>
          <p:cNvCxnSpPr>
            <a:cxnSpLocks/>
          </p:cNvCxnSpPr>
          <p:nvPr/>
        </p:nvCxnSpPr>
        <p:spPr>
          <a:xfrm>
            <a:off x="5083347" y="2627085"/>
            <a:ext cx="944158" cy="0"/>
          </a:xfrm>
          <a:prstGeom prst="line">
            <a:avLst/>
          </a:prstGeom>
          <a:ln w="28575">
            <a:solidFill>
              <a:srgbClr val="353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3AAAC7C-4B03-45A8-B303-A4C84160F3FF}"/>
              </a:ext>
            </a:extLst>
          </p:cNvPr>
          <p:cNvCxnSpPr>
            <a:cxnSpLocks/>
          </p:cNvCxnSpPr>
          <p:nvPr/>
        </p:nvCxnSpPr>
        <p:spPr>
          <a:xfrm>
            <a:off x="6096000" y="2627085"/>
            <a:ext cx="152400" cy="0"/>
          </a:xfrm>
          <a:prstGeom prst="line">
            <a:avLst/>
          </a:prstGeom>
          <a:ln w="28575">
            <a:solidFill>
              <a:srgbClr val="353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E5D72DD-27AC-49AF-9245-DF1330649B18}"/>
              </a:ext>
            </a:extLst>
          </p:cNvPr>
          <p:cNvSpPr txBox="1"/>
          <p:nvPr/>
        </p:nvSpPr>
        <p:spPr>
          <a:xfrm>
            <a:off x="21005623" y="2956677"/>
            <a:ext cx="4593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merupakan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terstruktur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tahapan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langkah-langkah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tertentu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melaksanakannya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pola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tahapan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lebih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5E5B74-ABE8-459C-9D24-B3A80CB3C154}"/>
              </a:ext>
            </a:extLst>
          </p:cNvPr>
          <p:cNvSpPr txBox="1"/>
          <p:nvPr/>
        </p:nvSpPr>
        <p:spPr>
          <a:xfrm>
            <a:off x="21005623" y="2587345"/>
            <a:ext cx="1294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SISTEMATIS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6BF97D-891B-4498-9BED-AD5B8F3AB86D}"/>
              </a:ext>
            </a:extLst>
          </p:cNvPr>
          <p:cNvSpPr txBox="1"/>
          <p:nvPr/>
        </p:nvSpPr>
        <p:spPr>
          <a:xfrm>
            <a:off x="21005623" y="2956677"/>
            <a:ext cx="45931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Karakteristik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berikutnya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Salah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kriteria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urutannya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setiap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bagian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validitas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internal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relatif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terpenuhi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kesimpulan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generalisasi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dihasilkan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dicek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kembali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ataupun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pihak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076076-B72C-4A67-9F10-24B4BEAA0E80}"/>
              </a:ext>
            </a:extLst>
          </p:cNvPr>
          <p:cNvSpPr txBox="1"/>
          <p:nvPr/>
        </p:nvSpPr>
        <p:spPr>
          <a:xfrm>
            <a:off x="21005623" y="2587345"/>
            <a:ext cx="75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LOGIS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3E12D68-8A17-4176-BD6B-697481EB23F3}"/>
              </a:ext>
            </a:extLst>
          </p:cNvPr>
          <p:cNvSpPr txBox="1"/>
          <p:nvPr/>
        </p:nvSpPr>
        <p:spPr>
          <a:xfrm>
            <a:off x="6317318" y="7549282"/>
            <a:ext cx="459318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Seringkali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terjadi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seorang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lapangan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membawa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tentang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diambil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Hal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menimbulkan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pertanyaan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kepada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siapa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dilacak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berhenti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mengumpulkan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dimaksud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?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Akhirnya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mengalami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kesulitan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begitu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banyak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sebenarnya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terpakai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(garbage data),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namun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memilah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diduga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kelanjutannya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mengalami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kebingungan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menghadapi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fenomena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4235B4B-D77F-4A0D-9F0C-4B528941BF88}"/>
              </a:ext>
            </a:extLst>
          </p:cNvPr>
          <p:cNvSpPr txBox="1"/>
          <p:nvPr/>
        </p:nvSpPr>
        <p:spPr>
          <a:xfrm>
            <a:off x="6317318" y="7179950"/>
            <a:ext cx="205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REDUKTIF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FDDC970-0489-454E-A2E0-150DBA1B1A06}"/>
              </a:ext>
            </a:extLst>
          </p:cNvPr>
          <p:cNvSpPr txBox="1"/>
          <p:nvPr/>
        </p:nvSpPr>
        <p:spPr>
          <a:xfrm>
            <a:off x="6248400" y="7241765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Mengingat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diulangi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sebagai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upaya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mengecek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Laporan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dibuat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agar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diterima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Komponennya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dari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variabel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populasi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sampelnya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prosedur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mendapatkan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instrumen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teknik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pengumpulan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data, uji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hipotesis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jika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pembahasan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kesimpulan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dihasilkan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5C2BCF9-C8BC-4D72-9293-89B3FBE7EBE0}"/>
              </a:ext>
            </a:extLst>
          </p:cNvPr>
          <p:cNvSpPr txBox="1"/>
          <p:nvPr/>
        </p:nvSpPr>
        <p:spPr>
          <a:xfrm>
            <a:off x="6248400" y="6872433"/>
            <a:ext cx="2230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REPLICABLE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38305FA-FFCD-4178-AAE5-5FF29D0EEA67}"/>
              </a:ext>
            </a:extLst>
          </p:cNvPr>
          <p:cNvSpPr txBox="1"/>
          <p:nvPr/>
        </p:nvSpPr>
        <p:spPr>
          <a:xfrm>
            <a:off x="6248400" y="7405046"/>
            <a:ext cx="4593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transmittable,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arti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mampu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memecahkan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masalah-masalah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berguna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berbagai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pihak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Jadi,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hasil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saja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tetapi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juga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ditransfer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orang lain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BF35EB-713A-4B9F-B6B1-3655CFD84A2E}"/>
              </a:ext>
            </a:extLst>
          </p:cNvPr>
          <p:cNvSpPr txBox="1"/>
          <p:nvPr/>
        </p:nvSpPr>
        <p:spPr>
          <a:xfrm>
            <a:off x="6248400" y="7035714"/>
            <a:ext cx="2704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TRANSMITTABLE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881BCB2-A07C-44CF-A53B-694607C09723}"/>
              </a:ext>
            </a:extLst>
          </p:cNvPr>
          <p:cNvSpPr txBox="1"/>
          <p:nvPr/>
        </p:nvSpPr>
        <p:spPr>
          <a:xfrm>
            <a:off x="3933372" y="9229742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Berencana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dilaksanakan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unsur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kesengajaan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sebelumnya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dipikirkan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langkah-langkah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pelaksanaannya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seseorang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serampangan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semaunya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saja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rancangan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khusus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awal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akhir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kegiatan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cara-cara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ditentukan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yaitu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prinsip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memperoleh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pengetahuan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Idrus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2009).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BF11842-887A-4A3E-923D-C87FF44EAE51}"/>
              </a:ext>
            </a:extLst>
          </p:cNvPr>
          <p:cNvSpPr txBox="1"/>
          <p:nvPr/>
        </p:nvSpPr>
        <p:spPr>
          <a:xfrm>
            <a:off x="4374173" y="8892793"/>
            <a:ext cx="368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BERENCANA SESUAI KONSEP ILMIAH</a:t>
            </a:r>
          </a:p>
        </p:txBody>
      </p:sp>
    </p:spTree>
    <p:extLst>
      <p:ext uri="{BB962C8B-B14F-4D97-AF65-F5344CB8AC3E}">
        <p14:creationId xmlns:p14="http://schemas.microsoft.com/office/powerpoint/2010/main" val="2130825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8020596" y="3870666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6418292" y="4507879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6186689" y="2323698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9FF8FF-B9D5-4FD9-889B-578A7487905C}"/>
              </a:ext>
            </a:extLst>
          </p:cNvPr>
          <p:cNvSpPr txBox="1"/>
          <p:nvPr/>
        </p:nvSpPr>
        <p:spPr>
          <a:xfrm>
            <a:off x="8612389" y="1898258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BA001C-C0B4-47D2-8610-7125B50382EF}"/>
              </a:ext>
            </a:extLst>
          </p:cNvPr>
          <p:cNvSpPr txBox="1"/>
          <p:nvPr/>
        </p:nvSpPr>
        <p:spPr>
          <a:xfrm>
            <a:off x="6809424" y="1456498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F50E84-75E6-47CE-8306-2D4A4DB8A806}"/>
              </a:ext>
            </a:extLst>
          </p:cNvPr>
          <p:cNvSpPr txBox="1"/>
          <p:nvPr/>
        </p:nvSpPr>
        <p:spPr>
          <a:xfrm>
            <a:off x="6902399" y="1451067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E76238-BC40-4C73-A0AB-6B88124E7106}"/>
              </a:ext>
            </a:extLst>
          </p:cNvPr>
          <p:cNvSpPr txBox="1"/>
          <p:nvPr/>
        </p:nvSpPr>
        <p:spPr>
          <a:xfrm>
            <a:off x="6373408" y="189536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BE888A9-FDFE-4B0E-ADA2-9CD2866A0E41}"/>
              </a:ext>
            </a:extLst>
          </p:cNvPr>
          <p:cNvSpPr/>
          <p:nvPr/>
        </p:nvSpPr>
        <p:spPr>
          <a:xfrm>
            <a:off x="6096000" y="864920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21E7F5-6B03-45BC-8059-5F8B9336103A}"/>
              </a:ext>
            </a:extLst>
          </p:cNvPr>
          <p:cNvSpPr txBox="1"/>
          <p:nvPr/>
        </p:nvSpPr>
        <p:spPr>
          <a:xfrm>
            <a:off x="6373408" y="2804277"/>
            <a:ext cx="459318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Seringkali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terjadi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seorang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lapangan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membawa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tentang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diambil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Hal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menimbulkan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pertanyaan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kepada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siapa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dilacak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berhenti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mengumpulkan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dimaksud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?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Akhirnya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mengalami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kesulitan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begitu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banyak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sebenarnya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terpakai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(garbage data),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namun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memilah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diduga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kelanjutannya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mengalami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kebingungan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menghadapi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fenomena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B31972-D580-4959-BC7C-CF2994F54141}"/>
              </a:ext>
            </a:extLst>
          </p:cNvPr>
          <p:cNvSpPr txBox="1"/>
          <p:nvPr/>
        </p:nvSpPr>
        <p:spPr>
          <a:xfrm>
            <a:off x="6373408" y="2434945"/>
            <a:ext cx="205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REDUKTIF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F6C301F-4603-459A-B905-853CE13BBA5B}"/>
              </a:ext>
            </a:extLst>
          </p:cNvPr>
          <p:cNvCxnSpPr>
            <a:cxnSpLocks/>
          </p:cNvCxnSpPr>
          <p:nvPr/>
        </p:nvCxnSpPr>
        <p:spPr>
          <a:xfrm>
            <a:off x="6096000" y="2627085"/>
            <a:ext cx="152400" cy="0"/>
          </a:xfrm>
          <a:prstGeom prst="line">
            <a:avLst/>
          </a:prstGeom>
          <a:ln w="28575">
            <a:solidFill>
              <a:srgbClr val="353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>
                <a:extLst>
                  <a:ext uri="{FF2B5EF4-FFF2-40B4-BE49-F238E27FC236}">
                    <a16:creationId xmlns:a16="http://schemas.microsoft.com/office/drawing/2014/main" id="{750B57BE-E624-4CD1-A4CF-5116A2D51C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59418888"/>
                  </p:ext>
                </p:extLst>
              </p:nvPr>
            </p:nvGraphicFramePr>
            <p:xfrm>
              <a:off x="-3368089" y="989785"/>
              <a:ext cx="3169330" cy="438757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169330" cy="4387572"/>
                    </a:xfrm>
                    <a:prstGeom prst="rect">
                      <a:avLst/>
                    </a:prstGeom>
                  </am3d:spPr>
                  <am3d:camera>
                    <am3d:pos x="0" y="0" z="680001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5" d="1000000"/>
                    <am3d:preTrans dx="-672789" dy="3332682" dz="-1611779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3101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>
                <a:extLst>
                  <a:ext uri="{FF2B5EF4-FFF2-40B4-BE49-F238E27FC236}">
                    <a16:creationId xmlns:a16="http://schemas.microsoft.com/office/drawing/2014/main" id="{750B57BE-E624-4CD1-A4CF-5116A2D51C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368089" y="989785"/>
                <a:ext cx="3169330" cy="43875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67885907-A5F3-470D-9B0D-E8F7504A78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1377805"/>
                  </p:ext>
                </p:extLst>
              </p:nvPr>
            </p:nvGraphicFramePr>
            <p:xfrm>
              <a:off x="-2471476" y="-952119"/>
              <a:ext cx="8567476" cy="1056655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567476" cy="10566554"/>
                    </a:xfrm>
                    <a:prstGeom prst="rect">
                      <a:avLst/>
                    </a:prstGeom>
                  </am3d:spPr>
                  <am3d:camera>
                    <am3d:pos x="0" y="0" z="680001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5" d="1000000"/>
                    <am3d:preTrans dx="-672789" dy="3332682" dz="-1611779"/>
                    <am3d:scale>
                      <am3d:sx n="1000000" d="1000000"/>
                      <am3d:sy n="1000000" d="1000000"/>
                      <am3d:sz n="1000000" d="1000000"/>
                    </am3d:scale>
                    <am3d:rot ax="-460414" ay="4548948" az="-44653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166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67885907-A5F3-470D-9B0D-E8F7504A78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471476" y="-952119"/>
                <a:ext cx="8567476" cy="10566554"/>
              </a:xfrm>
              <a:prstGeom prst="rect">
                <a:avLst/>
              </a:prstGeom>
            </p:spPr>
          </p:pic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CBC7A75-77A6-4710-BC9F-8AF08F0E407E}"/>
              </a:ext>
            </a:extLst>
          </p:cNvPr>
          <p:cNvCxnSpPr>
            <a:cxnSpLocks/>
          </p:cNvCxnSpPr>
          <p:nvPr/>
        </p:nvCxnSpPr>
        <p:spPr>
          <a:xfrm>
            <a:off x="5083347" y="2627085"/>
            <a:ext cx="944158" cy="0"/>
          </a:xfrm>
          <a:prstGeom prst="line">
            <a:avLst/>
          </a:prstGeom>
          <a:ln w="28575">
            <a:solidFill>
              <a:srgbClr val="353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B3C7ECC-9E4D-4984-B9C4-7485646F88C8}"/>
              </a:ext>
            </a:extLst>
          </p:cNvPr>
          <p:cNvSpPr txBox="1"/>
          <p:nvPr/>
        </p:nvSpPr>
        <p:spPr>
          <a:xfrm>
            <a:off x="14183908" y="2956677"/>
            <a:ext cx="4593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merupakan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terstruktur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tahapan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langkah-langkah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tertentu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melaksanakannya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pola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tahapan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lebih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0AB73D-0DDF-45C6-9801-70D4EE92B85A}"/>
              </a:ext>
            </a:extLst>
          </p:cNvPr>
          <p:cNvSpPr txBox="1"/>
          <p:nvPr/>
        </p:nvSpPr>
        <p:spPr>
          <a:xfrm>
            <a:off x="14183908" y="2587345"/>
            <a:ext cx="1294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SISTEMATIS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CA93F1-78CB-4AB7-ACAE-F70831E7E39E}"/>
              </a:ext>
            </a:extLst>
          </p:cNvPr>
          <p:cNvSpPr txBox="1"/>
          <p:nvPr/>
        </p:nvSpPr>
        <p:spPr>
          <a:xfrm>
            <a:off x="14336308" y="3109077"/>
            <a:ext cx="45931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Karakteristik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berikutnya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Salah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kriteria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urutannya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setiap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bagian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validitas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internal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relatif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terpenuhi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kesimpulan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generalisasi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dihasilkan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dicek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kembali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ataupun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pihak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2428B7-EDF6-48F4-B125-AAD3357031CC}"/>
              </a:ext>
            </a:extLst>
          </p:cNvPr>
          <p:cNvSpPr txBox="1"/>
          <p:nvPr/>
        </p:nvSpPr>
        <p:spPr>
          <a:xfrm>
            <a:off x="14336308" y="2739745"/>
            <a:ext cx="75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LOGIS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5F92AD-3368-43DE-9F8B-B1AC3E1F9215}"/>
              </a:ext>
            </a:extLst>
          </p:cNvPr>
          <p:cNvSpPr txBox="1"/>
          <p:nvPr/>
        </p:nvSpPr>
        <p:spPr>
          <a:xfrm>
            <a:off x="14183908" y="2956677"/>
            <a:ext cx="45931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berhubungan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realitas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diobservasi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diterima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indra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kita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diperoleh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didasarkan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pengamatan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nyata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pemikiran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rasional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selain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empiris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juga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berarti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diselidiki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dipahami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manusia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2144DD-4049-419B-888B-C19D3BA5D9FD}"/>
              </a:ext>
            </a:extLst>
          </p:cNvPr>
          <p:cNvSpPr txBox="1"/>
          <p:nvPr/>
        </p:nvSpPr>
        <p:spPr>
          <a:xfrm>
            <a:off x="14183908" y="2587345"/>
            <a:ext cx="20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EMPIRIS RATIONAL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B88319-19DB-420E-866A-41F89D6BABEF}"/>
              </a:ext>
            </a:extLst>
          </p:cNvPr>
          <p:cNvSpPr txBox="1"/>
          <p:nvPr/>
        </p:nvSpPr>
        <p:spPr>
          <a:xfrm>
            <a:off x="6248400" y="7262338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Mengingat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diulangi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sebagai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upaya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mengecek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Laporan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dibuat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agar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diterima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Komponennya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dari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variabel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populasi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sampelnya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prosedur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mendapatkan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instrumen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teknik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pengumpulan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data, uji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hipotesis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jika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pembahasan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kesimpulan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dihasilkan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8CFFBE-DD22-4432-90B5-BCBAA3982960}"/>
              </a:ext>
            </a:extLst>
          </p:cNvPr>
          <p:cNvSpPr txBox="1"/>
          <p:nvPr/>
        </p:nvSpPr>
        <p:spPr>
          <a:xfrm>
            <a:off x="6248400" y="6893006"/>
            <a:ext cx="2230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REPLICABLE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E9E3EC6-5CDD-42F5-BDC4-D5E2349CBBE8}"/>
              </a:ext>
            </a:extLst>
          </p:cNvPr>
          <p:cNvSpPr txBox="1"/>
          <p:nvPr/>
        </p:nvSpPr>
        <p:spPr>
          <a:xfrm>
            <a:off x="6248400" y="7425619"/>
            <a:ext cx="4593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transmittable,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arti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mampu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memecahkan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masalah-masalah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berguna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berbagai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pihak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Jadi,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hasil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saja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tetapi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juga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ditransfer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orang lain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9E62F1-72D0-4962-B37F-4FEBD1C42D31}"/>
              </a:ext>
            </a:extLst>
          </p:cNvPr>
          <p:cNvSpPr txBox="1"/>
          <p:nvPr/>
        </p:nvSpPr>
        <p:spPr>
          <a:xfrm>
            <a:off x="6248400" y="7056287"/>
            <a:ext cx="2704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TRANSMITTABLE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8843D74-70B3-40C6-9F4C-527A61CFF7E3}"/>
              </a:ext>
            </a:extLst>
          </p:cNvPr>
          <p:cNvSpPr txBox="1"/>
          <p:nvPr/>
        </p:nvSpPr>
        <p:spPr>
          <a:xfrm>
            <a:off x="3933372" y="10061499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Berencana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dilaksanakan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unsur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kesengajaan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sebelumnya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dipikirkan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langkah-langkah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pelaksanaannya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seseorang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serampangan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semaunya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saja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rancangan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khusus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awal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akhir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kegiatan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cara-cara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ditentukan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yaitu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prinsip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memperoleh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pengetahuan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Idrus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2009).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198932E-38AB-49B8-8B32-211C65A2E87B}"/>
              </a:ext>
            </a:extLst>
          </p:cNvPr>
          <p:cNvSpPr txBox="1"/>
          <p:nvPr/>
        </p:nvSpPr>
        <p:spPr>
          <a:xfrm>
            <a:off x="4374173" y="9724550"/>
            <a:ext cx="368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BERENCANA SESUAI KONSEP ILMIAH</a:t>
            </a:r>
          </a:p>
        </p:txBody>
      </p:sp>
    </p:spTree>
    <p:extLst>
      <p:ext uri="{BB962C8B-B14F-4D97-AF65-F5344CB8AC3E}">
        <p14:creationId xmlns:p14="http://schemas.microsoft.com/office/powerpoint/2010/main" val="677067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8020596" y="3870666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6418292" y="4507879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6186689" y="2323698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DCB1C-EE31-4403-9B54-9AAE23FB9B47}"/>
              </a:ext>
            </a:extLst>
          </p:cNvPr>
          <p:cNvSpPr txBox="1"/>
          <p:nvPr/>
        </p:nvSpPr>
        <p:spPr>
          <a:xfrm>
            <a:off x="8612389" y="1898258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56EF3-25CE-4A44-98E1-AEB9160ECEF8}"/>
              </a:ext>
            </a:extLst>
          </p:cNvPr>
          <p:cNvSpPr txBox="1"/>
          <p:nvPr/>
        </p:nvSpPr>
        <p:spPr>
          <a:xfrm>
            <a:off x="6809424" y="1456498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9C2F52-425B-4558-B4BE-73378AD3AE9D}"/>
              </a:ext>
            </a:extLst>
          </p:cNvPr>
          <p:cNvSpPr txBox="1"/>
          <p:nvPr/>
        </p:nvSpPr>
        <p:spPr>
          <a:xfrm>
            <a:off x="6902399" y="1451067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E2C917-4316-4A82-8208-094ED93107FE}"/>
              </a:ext>
            </a:extLst>
          </p:cNvPr>
          <p:cNvSpPr txBox="1"/>
          <p:nvPr/>
        </p:nvSpPr>
        <p:spPr>
          <a:xfrm>
            <a:off x="6373408" y="189536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706E2BB-7785-44A9-A675-FB9DE1EB9564}"/>
              </a:ext>
            </a:extLst>
          </p:cNvPr>
          <p:cNvSpPr/>
          <p:nvPr/>
        </p:nvSpPr>
        <p:spPr>
          <a:xfrm>
            <a:off x="6096000" y="864920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574F216D-B4A6-49BA-95BA-B8B3D5913C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54718679"/>
                  </p:ext>
                </p:extLst>
              </p:nvPr>
            </p:nvGraphicFramePr>
            <p:xfrm>
              <a:off x="-847869" y="871806"/>
              <a:ext cx="3733534" cy="487645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733534" cy="4876454"/>
                    </a:xfrm>
                    <a:prstGeom prst="rect">
                      <a:avLst/>
                    </a:prstGeom>
                  </am3d:spPr>
                  <am3d:camera>
                    <am3d:pos x="0" y="0" z="680001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5" d="1000000"/>
                    <am3d:preTrans dx="-672789" dy="3332682" dz="-1611779"/>
                    <am3d:scale>
                      <am3d:sx n="1000000" d="1000000"/>
                      <am3d:sy n="1000000" d="1000000"/>
                      <am3d:sz n="1000000" d="1000000"/>
                    </am3d:scale>
                    <am3d:rot ax="-10343416" ay="3108627" az="-1044031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9718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574F216D-B4A6-49BA-95BA-B8B3D5913C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847869" y="871806"/>
                <a:ext cx="3733534" cy="4876454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424705B8-8F97-4F5F-82F4-F8479A7DCAA6}"/>
              </a:ext>
            </a:extLst>
          </p:cNvPr>
          <p:cNvSpPr txBox="1"/>
          <p:nvPr/>
        </p:nvSpPr>
        <p:spPr>
          <a:xfrm>
            <a:off x="6373408" y="2804277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Mengingat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diulangi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sebagai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upaya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mengecek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Laporan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dibuat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agar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diterima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Komponennya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dari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variabel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populasi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sampelnya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prosedur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mendapatkan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instrumen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teknik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pengumpulan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data, uji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hipotesis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jika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pembahasan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kesimpulan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dihasilkan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28C258-2097-47B6-8AE7-89898A2CB072}"/>
              </a:ext>
            </a:extLst>
          </p:cNvPr>
          <p:cNvSpPr txBox="1"/>
          <p:nvPr/>
        </p:nvSpPr>
        <p:spPr>
          <a:xfrm>
            <a:off x="6373408" y="2434945"/>
            <a:ext cx="2230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REPLICABLE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71BB24D-FF52-4FDF-B2C1-7D37843EF719}"/>
              </a:ext>
            </a:extLst>
          </p:cNvPr>
          <p:cNvCxnSpPr>
            <a:cxnSpLocks/>
          </p:cNvCxnSpPr>
          <p:nvPr/>
        </p:nvCxnSpPr>
        <p:spPr>
          <a:xfrm>
            <a:off x="5083347" y="2627085"/>
            <a:ext cx="944158" cy="0"/>
          </a:xfrm>
          <a:prstGeom prst="line">
            <a:avLst/>
          </a:prstGeom>
          <a:ln w="28575">
            <a:solidFill>
              <a:srgbClr val="353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C300BE-007D-4438-B416-A3D2270F7F65}"/>
              </a:ext>
            </a:extLst>
          </p:cNvPr>
          <p:cNvCxnSpPr>
            <a:cxnSpLocks/>
          </p:cNvCxnSpPr>
          <p:nvPr/>
        </p:nvCxnSpPr>
        <p:spPr>
          <a:xfrm>
            <a:off x="6096000" y="2627085"/>
            <a:ext cx="152400" cy="0"/>
          </a:xfrm>
          <a:prstGeom prst="line">
            <a:avLst/>
          </a:prstGeom>
          <a:ln w="28575">
            <a:solidFill>
              <a:srgbClr val="353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74DD7FB4-EA76-4AAF-B04E-BA33F98BBF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9200" l="4800" r="90000">
                        <a14:foregroundMark x1="9400" y1="82000" x2="16200" y2="73200"/>
                        <a14:foregroundMark x1="16200" y1="73200" x2="7000" y2="78200"/>
                        <a14:foregroundMark x1="7000" y1="78200" x2="5800" y2="94200"/>
                        <a14:foregroundMark x1="5800" y1="94200" x2="18600" y2="98800"/>
                        <a14:foregroundMark x1="18600" y1="98800" x2="23400" y2="85600"/>
                        <a14:foregroundMark x1="23400" y1="85600" x2="26200" y2="83400"/>
                        <a14:foregroundMark x1="23400" y1="73600" x2="14800" y2="73200"/>
                        <a14:foregroundMark x1="26400" y1="75000" x2="16000" y2="70400"/>
                        <a14:foregroundMark x1="16000" y1="70400" x2="5800" y2="77800"/>
                        <a14:foregroundMark x1="5800" y1="77800" x2="4800" y2="91000"/>
                        <a14:foregroundMark x1="4800" y1="91000" x2="6600" y2="99200"/>
                        <a14:foregroundMark x1="14000" y1="69400" x2="17400" y2="68600"/>
                        <a14:foregroundMark x1="13800" y1="67800" x2="13800" y2="68800"/>
                        <a14:foregroundMark x1="15400" y1="68000" x2="15400" y2="68000"/>
                        <a14:foregroundMark x1="16200" y1="67400" x2="16200" y2="67400"/>
                        <a14:foregroundMark x1="25200" y1="75800" x2="23000" y2="76000"/>
                        <a14:foregroundMark x1="25400" y1="75400" x2="19400" y2="67000"/>
                        <a14:foregroundMark x1="19400" y1="67000" x2="18000" y2="67000"/>
                        <a14:foregroundMark x1="26218" y1="74454" x2="26000" y2="75000"/>
                        <a14:foregroundMark x1="27200" y1="72000" x2="26287" y2="74283"/>
                        <a14:foregroundMark x1="25200" y1="69400" x2="21400" y2="68400"/>
                        <a14:foregroundMark x1="27000" y1="71000" x2="25000" y2="69000"/>
                        <a14:foregroundMark x1="26800" y1="78800" x2="26200" y2="78800"/>
                        <a14:foregroundMark x1="28400" y1="79400" x2="25400" y2="79800"/>
                        <a14:foregroundMark x1="28000" y1="79200" x2="28600" y2="80400"/>
                        <a14:foregroundMark x1="24800" y1="79800" x2="23800" y2="80600"/>
                        <a14:backgroundMark x1="17200" y1="29000" x2="46200" y2="21800"/>
                        <a14:backgroundMark x1="46200" y1="21800" x2="47800" y2="42000"/>
                        <a14:backgroundMark x1="47800" y1="42000" x2="72600" y2="86400"/>
                        <a14:backgroundMark x1="72600" y1="86400" x2="56200" y2="61600"/>
                        <a14:backgroundMark x1="56200" y1="61600" x2="19600" y2="40600"/>
                        <a14:backgroundMark x1="19600" y1="40600" x2="31800" y2="64400"/>
                        <a14:backgroundMark x1="31800" y1="64400" x2="63800" y2="57000"/>
                        <a14:backgroundMark x1="63800" y1="57000" x2="81000" y2="39800"/>
                        <a14:backgroundMark x1="52000" y1="48000" x2="50200" y2="35600"/>
                        <a14:backgroundMark x1="50200" y1="35600" x2="17000" y2="42000"/>
                        <a14:backgroundMark x1="17000" y1="42000" x2="41000" y2="38600"/>
                        <a14:backgroundMark x1="41000" y1="38600" x2="28600" y2="46200"/>
                        <a14:backgroundMark x1="28600" y1="46200" x2="31000" y2="50400"/>
                        <a14:backgroundMark x1="65600" y1="29000" x2="76400" y2="29600"/>
                        <a14:backgroundMark x1="76400" y1="29600" x2="56600" y2="52800"/>
                        <a14:backgroundMark x1="56600" y1="52800" x2="48800" y2="28800"/>
                        <a14:backgroundMark x1="48800" y1="28800" x2="66200" y2="38400"/>
                        <a14:backgroundMark x1="66200" y1="38400" x2="78600" y2="37800"/>
                        <a14:backgroundMark x1="78600" y1="37800" x2="50400" y2="10800"/>
                        <a14:backgroundMark x1="50400" y1="10800" x2="63400" y2="25200"/>
                        <a14:backgroundMark x1="63400" y1="25200" x2="64600" y2="25600"/>
                        <a14:backgroundMark x1="29264" y1="75997" x2="34000" y2="78800"/>
                        <a14:backgroundMark x1="24919" y1="79108" x2="24060" y2="79137"/>
                        <a14:backgroundMark x1="34000" y1="78800" x2="28121" y2="78999"/>
                        <a14:backgroundMark x1="22200" y1="79200" x2="22870" y2="76385"/>
                        <a14:backgroundMark x1="72800" y1="59400" x2="80600" y2="66600"/>
                        <a14:backgroundMark x1="80600" y1="66600" x2="76000" y2="53600"/>
                        <a14:backgroundMark x1="76000" y1="53600" x2="59200" y2="69600"/>
                        <a14:backgroundMark x1="63600" y1="33400" x2="55000" y2="25800"/>
                        <a14:backgroundMark x1="55000" y1="25800" x2="57600" y2="29400"/>
                        <a14:backgroundMark x1="12805" y1="67400" x2="12600" y2="67600"/>
                        <a14:backgroundMark x1="16152" y1="64131" x2="12805" y2="67400"/>
                        <a14:backgroundMark x1="21200" y1="59200" x2="16165" y2="64118"/>
                        <a14:backgroundMark x1="12600" y1="67600" x2="12200" y2="55200"/>
                        <a14:backgroundMark x1="12200" y1="55200" x2="19941" y2="65462"/>
                        <a14:backgroundMark x1="26574" y1="69997" x2="31000" y2="72600"/>
                        <a14:backgroundMark x1="31000" y1="72600" x2="18400" y2="53000"/>
                        <a14:backgroundMark x1="24400" y1="18000" x2="17600" y2="47200"/>
                        <a14:backgroundMark x1="17600" y1="47200" x2="17600" y2="47200"/>
                        <a14:backgroundMark x1="41000" y1="68200" x2="39600" y2="92600"/>
                        <a14:backgroundMark x1="39600" y1="92600" x2="32600" y2="92400"/>
                        <a14:backgroundMark x1="30200" y1="88800" x2="27400" y2="91400"/>
                        <a14:backgroundMark x1="29000" y1="77400" x2="27800" y2="77200"/>
                        <a14:backgroundMark x1="28000" y1="77200" x2="27400" y2="7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500" r="67400"/>
          <a:stretch/>
        </p:blipFill>
        <p:spPr>
          <a:xfrm>
            <a:off x="2019866" y="9048095"/>
            <a:ext cx="531143" cy="57839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3AC260D3-943C-4B31-B715-576FDFA460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7785739"/>
                  </p:ext>
                </p:extLst>
              </p:nvPr>
            </p:nvGraphicFramePr>
            <p:xfrm>
              <a:off x="2478952" y="1700677"/>
              <a:ext cx="2247683" cy="300960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47683" cy="3009609"/>
                    </a:xfrm>
                    <a:prstGeom prst="rect">
                      <a:avLst/>
                    </a:prstGeom>
                  </am3d:spPr>
                  <am3d:camera>
                    <am3d:pos x="0" y="0" z="680001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5" d="1000000"/>
                    <am3d:preTrans dx="-672789" dy="3332682" dz="-1611779"/>
                    <am3d:scale>
                      <am3d:sx n="1000000" d="1000000"/>
                      <am3d:sy n="1000000" d="1000000"/>
                      <am3d:sz n="1000000" d="1000000"/>
                    </am3d:scale>
                    <am3d:rot ax="59067" ay="-1653083" az="-2732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3810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3AC260D3-943C-4B31-B715-576FDFA460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78952" y="1700677"/>
                <a:ext cx="2247683" cy="3009609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56D8D3CD-CD32-4D20-B377-6ACFAEF4FED8}"/>
              </a:ext>
            </a:extLst>
          </p:cNvPr>
          <p:cNvSpPr txBox="1"/>
          <p:nvPr/>
        </p:nvSpPr>
        <p:spPr>
          <a:xfrm>
            <a:off x="14183908" y="2956677"/>
            <a:ext cx="4593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merupakan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terstruktur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tahapan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langkah-langkah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tertentu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melaksanakannya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pola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tahapan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lebih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395D58-BDEE-47FD-B446-45E68A344CDF}"/>
              </a:ext>
            </a:extLst>
          </p:cNvPr>
          <p:cNvSpPr txBox="1"/>
          <p:nvPr/>
        </p:nvSpPr>
        <p:spPr>
          <a:xfrm>
            <a:off x="14183908" y="2587345"/>
            <a:ext cx="1294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SISTEMATIS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6F6FA2-3062-4257-BFCD-26606478DB2E}"/>
              </a:ext>
            </a:extLst>
          </p:cNvPr>
          <p:cNvSpPr txBox="1"/>
          <p:nvPr/>
        </p:nvSpPr>
        <p:spPr>
          <a:xfrm>
            <a:off x="14336308" y="3109077"/>
            <a:ext cx="45931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Karakteristik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berikutnya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Salah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kriteria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urutannya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setiap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bagian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validitas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internal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relatif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terpenuhi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kesimpulan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generalisasi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dihasilkan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dicek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kembali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ataupun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pihak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39C7A1-E7D4-4BD4-BB81-2D76676C2AC5}"/>
              </a:ext>
            </a:extLst>
          </p:cNvPr>
          <p:cNvSpPr txBox="1"/>
          <p:nvPr/>
        </p:nvSpPr>
        <p:spPr>
          <a:xfrm>
            <a:off x="14336308" y="2739745"/>
            <a:ext cx="75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LOGIS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6E04E9-0250-499E-AFC3-5F598FA4A14F}"/>
              </a:ext>
            </a:extLst>
          </p:cNvPr>
          <p:cNvSpPr txBox="1"/>
          <p:nvPr/>
        </p:nvSpPr>
        <p:spPr>
          <a:xfrm>
            <a:off x="14488708" y="3261477"/>
            <a:ext cx="45931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berhubungan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realitas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diobservasi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diterima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indra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kita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diperoleh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didasarkan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pengamatan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nyata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pemikiran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rasional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selain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empiris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juga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berarti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diselidiki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dipahami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manusia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704FE8F-776D-4B5A-BA2F-970E7749976A}"/>
              </a:ext>
            </a:extLst>
          </p:cNvPr>
          <p:cNvSpPr txBox="1"/>
          <p:nvPr/>
        </p:nvSpPr>
        <p:spPr>
          <a:xfrm>
            <a:off x="14488708" y="2892145"/>
            <a:ext cx="20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EMPIRIS RATIONAL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FCAD85-A6BF-44C9-B544-CF995A757A18}"/>
              </a:ext>
            </a:extLst>
          </p:cNvPr>
          <p:cNvSpPr txBox="1"/>
          <p:nvPr/>
        </p:nvSpPr>
        <p:spPr>
          <a:xfrm>
            <a:off x="14142805" y="2956677"/>
            <a:ext cx="459318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Seringkali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terjadi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seorang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lapangan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membawa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tentang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diambil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Hal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menimbulkan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pertanyaan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kepada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siapa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dilacak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berhenti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mengumpulkan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dimaksud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?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Akhirnya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mengalami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kesulitan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begitu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banyak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sebenarnya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terpakai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(garbage data),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namun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memilah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diduga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kelanjutannya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mengalami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kebingungan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menghadapi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fenomena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63E352C-D271-4E84-B17D-E2E462F9FB35}"/>
              </a:ext>
            </a:extLst>
          </p:cNvPr>
          <p:cNvSpPr txBox="1"/>
          <p:nvPr/>
        </p:nvSpPr>
        <p:spPr>
          <a:xfrm>
            <a:off x="14142805" y="2587345"/>
            <a:ext cx="205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REDUKTIF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450AA78-3271-48E6-98EB-61C0D7B87E7F}"/>
              </a:ext>
            </a:extLst>
          </p:cNvPr>
          <p:cNvSpPr txBox="1"/>
          <p:nvPr/>
        </p:nvSpPr>
        <p:spPr>
          <a:xfrm>
            <a:off x="6248400" y="7746391"/>
            <a:ext cx="4593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transmittable,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arti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mampu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memecahkan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masalah-masalah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berguna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berbagai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pihak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Jadi,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hasil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saja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tetapi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juga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ditransfer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orang lain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4F4C43C-2DBD-4443-9375-BA4F0E9D99FE}"/>
              </a:ext>
            </a:extLst>
          </p:cNvPr>
          <p:cNvSpPr txBox="1"/>
          <p:nvPr/>
        </p:nvSpPr>
        <p:spPr>
          <a:xfrm>
            <a:off x="6248400" y="7377059"/>
            <a:ext cx="2704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TRANSMITTABLE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9244115-9DF1-4A41-9994-7761B578B973}"/>
              </a:ext>
            </a:extLst>
          </p:cNvPr>
          <p:cNvSpPr txBox="1"/>
          <p:nvPr/>
        </p:nvSpPr>
        <p:spPr>
          <a:xfrm>
            <a:off x="3890097" y="8690960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Berencana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dilaksanakan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unsur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kesengajaan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sebelumnya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dipikirkan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langkah-langkah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pelaksanaannya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seseorang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serampangan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semaunya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saja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rancangan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khusus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awal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akhir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kegiatan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cara-cara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ditentukan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yaitu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prinsip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memperoleh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pengetahuan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Idrus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2009).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0CC8630-446C-49E3-A1D8-21F4072F3DE0}"/>
              </a:ext>
            </a:extLst>
          </p:cNvPr>
          <p:cNvSpPr txBox="1"/>
          <p:nvPr/>
        </p:nvSpPr>
        <p:spPr>
          <a:xfrm>
            <a:off x="4330898" y="8354011"/>
            <a:ext cx="368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BERENCANA SESUAI KONSEP ILMIAH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5C8E030D-DA11-434B-A17E-0CC77DBA26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2411" y="6304776"/>
            <a:ext cx="3827800" cy="38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11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8020596" y="3870666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6418292" y="4507879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6186689" y="2323698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DCB1C-EE31-4403-9B54-9AAE23FB9B47}"/>
              </a:ext>
            </a:extLst>
          </p:cNvPr>
          <p:cNvSpPr txBox="1"/>
          <p:nvPr/>
        </p:nvSpPr>
        <p:spPr>
          <a:xfrm>
            <a:off x="8612389" y="1898258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56EF3-25CE-4A44-98E1-AEB9160ECEF8}"/>
              </a:ext>
            </a:extLst>
          </p:cNvPr>
          <p:cNvSpPr txBox="1"/>
          <p:nvPr/>
        </p:nvSpPr>
        <p:spPr>
          <a:xfrm>
            <a:off x="6809424" y="1456498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9C2F52-425B-4558-B4BE-73378AD3AE9D}"/>
              </a:ext>
            </a:extLst>
          </p:cNvPr>
          <p:cNvSpPr txBox="1"/>
          <p:nvPr/>
        </p:nvSpPr>
        <p:spPr>
          <a:xfrm>
            <a:off x="6902399" y="1451067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E2C917-4316-4A82-8208-094ED93107FE}"/>
              </a:ext>
            </a:extLst>
          </p:cNvPr>
          <p:cNvSpPr txBox="1"/>
          <p:nvPr/>
        </p:nvSpPr>
        <p:spPr>
          <a:xfrm>
            <a:off x="6373408" y="189536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706E2BB-7785-44A9-A675-FB9DE1EB9564}"/>
              </a:ext>
            </a:extLst>
          </p:cNvPr>
          <p:cNvSpPr/>
          <p:nvPr/>
        </p:nvSpPr>
        <p:spPr>
          <a:xfrm>
            <a:off x="6096000" y="864920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574F216D-B4A6-49BA-95BA-B8B3D5913C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381071"/>
                  </p:ext>
                </p:extLst>
              </p:nvPr>
            </p:nvGraphicFramePr>
            <p:xfrm>
              <a:off x="-8851362" y="928019"/>
              <a:ext cx="3638289" cy="466691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38289" cy="4666916"/>
                    </a:xfrm>
                    <a:prstGeom prst="rect">
                      <a:avLst/>
                    </a:prstGeom>
                  </am3d:spPr>
                  <am3d:camera>
                    <am3d:pos x="0" y="0" z="680001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5" d="1000000"/>
                    <am3d:preTrans dx="-672789" dy="3332682" dz="-1611779"/>
                    <am3d:scale>
                      <am3d:sx n="1000000" d="1000000"/>
                      <am3d:sy n="1000000" d="1000000"/>
                      <am3d:sz n="1000000" d="1000000"/>
                    </am3d:scale>
                    <am3d:rot ax="-2726896" ay="-4873373" az="270666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9718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574F216D-B4A6-49BA-95BA-B8B3D5913C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8851362" y="928019"/>
                <a:ext cx="3638289" cy="4666916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424705B8-8F97-4F5F-82F4-F8479A7DCAA6}"/>
              </a:ext>
            </a:extLst>
          </p:cNvPr>
          <p:cNvSpPr txBox="1"/>
          <p:nvPr/>
        </p:nvSpPr>
        <p:spPr>
          <a:xfrm>
            <a:off x="6373408" y="2804277"/>
            <a:ext cx="4593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transmittable,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arti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mampu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memecahkan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masalah-masalah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berguna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berbagai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pihak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Jadi,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hasil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saja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tetapi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juga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ditransfer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orang lain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28C258-2097-47B6-8AE7-89898A2CB072}"/>
              </a:ext>
            </a:extLst>
          </p:cNvPr>
          <p:cNvSpPr txBox="1"/>
          <p:nvPr/>
        </p:nvSpPr>
        <p:spPr>
          <a:xfrm>
            <a:off x="6373408" y="2434945"/>
            <a:ext cx="2704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TRANSMITTABLE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71BB24D-FF52-4FDF-B2C1-7D37843EF719}"/>
              </a:ext>
            </a:extLst>
          </p:cNvPr>
          <p:cNvCxnSpPr>
            <a:cxnSpLocks/>
          </p:cNvCxnSpPr>
          <p:nvPr/>
        </p:nvCxnSpPr>
        <p:spPr>
          <a:xfrm>
            <a:off x="5083347" y="2627085"/>
            <a:ext cx="944158" cy="0"/>
          </a:xfrm>
          <a:prstGeom prst="line">
            <a:avLst/>
          </a:prstGeom>
          <a:ln w="28575">
            <a:solidFill>
              <a:srgbClr val="353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C300BE-007D-4438-B416-A3D2270F7F65}"/>
              </a:ext>
            </a:extLst>
          </p:cNvPr>
          <p:cNvCxnSpPr>
            <a:cxnSpLocks/>
          </p:cNvCxnSpPr>
          <p:nvPr/>
        </p:nvCxnSpPr>
        <p:spPr>
          <a:xfrm>
            <a:off x="6096000" y="2627085"/>
            <a:ext cx="152400" cy="0"/>
          </a:xfrm>
          <a:prstGeom prst="line">
            <a:avLst/>
          </a:prstGeom>
          <a:ln w="28575">
            <a:solidFill>
              <a:srgbClr val="353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3AC260D3-943C-4B31-B715-576FDFA460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0091381"/>
                  </p:ext>
                </p:extLst>
              </p:nvPr>
            </p:nvGraphicFramePr>
            <p:xfrm>
              <a:off x="2019866" y="1615757"/>
              <a:ext cx="1585838" cy="202265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85838" cy="2022654"/>
                    </a:xfrm>
                    <a:prstGeom prst="rect">
                      <a:avLst/>
                    </a:prstGeom>
                  </am3d:spPr>
                  <am3d:camera>
                    <am3d:pos x="0" y="0" z="680001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5" d="1000000"/>
                    <am3d:preTrans dx="-672789" dy="3332682" dz="-1611779"/>
                    <am3d:scale>
                      <am3d:sx n="1000000" d="1000000"/>
                      <am3d:sy n="1000000" d="1000000"/>
                      <am3d:sz n="1000000" d="1000000"/>
                    </am3d:scale>
                    <am3d:rot ax="1416801" ay="-167044" az="-7299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8962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3AC260D3-943C-4B31-B715-576FDFA460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9866" y="1615757"/>
                <a:ext cx="1585838" cy="2022654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6E0C931-7CAE-4482-B8B4-6CA592B68B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9200" l="4800" r="90000">
                        <a14:foregroundMark x1="9400" y1="82000" x2="16200" y2="73200"/>
                        <a14:foregroundMark x1="16200" y1="73200" x2="7000" y2="78200"/>
                        <a14:foregroundMark x1="7000" y1="78200" x2="5800" y2="94200"/>
                        <a14:foregroundMark x1="5800" y1="94200" x2="18600" y2="98800"/>
                        <a14:foregroundMark x1="18600" y1="98800" x2="23400" y2="85600"/>
                        <a14:foregroundMark x1="23400" y1="85600" x2="26200" y2="83400"/>
                        <a14:foregroundMark x1="23400" y1="73600" x2="14800" y2="73200"/>
                        <a14:foregroundMark x1="26400" y1="75000" x2="16000" y2="70400"/>
                        <a14:foregroundMark x1="16000" y1="70400" x2="5800" y2="77800"/>
                        <a14:foregroundMark x1="5800" y1="77800" x2="4800" y2="91000"/>
                        <a14:foregroundMark x1="4800" y1="91000" x2="6600" y2="99200"/>
                        <a14:foregroundMark x1="14000" y1="69400" x2="17400" y2="68600"/>
                        <a14:foregroundMark x1="13800" y1="67800" x2="13800" y2="68800"/>
                        <a14:foregroundMark x1="15400" y1="68000" x2="15400" y2="68000"/>
                        <a14:foregroundMark x1="16200" y1="67400" x2="16200" y2="67400"/>
                        <a14:foregroundMark x1="25200" y1="75800" x2="23000" y2="76000"/>
                        <a14:foregroundMark x1="25400" y1="75400" x2="19400" y2="67000"/>
                        <a14:foregroundMark x1="19400" y1="67000" x2="18000" y2="67000"/>
                        <a14:foregroundMark x1="26218" y1="74454" x2="26000" y2="75000"/>
                        <a14:foregroundMark x1="27200" y1="72000" x2="26287" y2="74283"/>
                        <a14:foregroundMark x1="25200" y1="69400" x2="21400" y2="68400"/>
                        <a14:foregroundMark x1="27000" y1="71000" x2="25000" y2="69000"/>
                        <a14:foregroundMark x1="26800" y1="78800" x2="26200" y2="78800"/>
                        <a14:foregroundMark x1="28400" y1="79400" x2="25400" y2="79800"/>
                        <a14:foregroundMark x1="28000" y1="79200" x2="28600" y2="80400"/>
                        <a14:foregroundMark x1="24800" y1="79800" x2="23800" y2="80600"/>
                        <a14:backgroundMark x1="17200" y1="29000" x2="46200" y2="21800"/>
                        <a14:backgroundMark x1="46200" y1="21800" x2="47800" y2="42000"/>
                        <a14:backgroundMark x1="47800" y1="42000" x2="72600" y2="86400"/>
                        <a14:backgroundMark x1="72600" y1="86400" x2="56200" y2="61600"/>
                        <a14:backgroundMark x1="56200" y1="61600" x2="19600" y2="40600"/>
                        <a14:backgroundMark x1="19600" y1="40600" x2="31800" y2="64400"/>
                        <a14:backgroundMark x1="31800" y1="64400" x2="63800" y2="57000"/>
                        <a14:backgroundMark x1="63800" y1="57000" x2="81000" y2="39800"/>
                        <a14:backgroundMark x1="52000" y1="48000" x2="50200" y2="35600"/>
                        <a14:backgroundMark x1="50200" y1="35600" x2="17000" y2="42000"/>
                        <a14:backgroundMark x1="17000" y1="42000" x2="41000" y2="38600"/>
                        <a14:backgroundMark x1="41000" y1="38600" x2="28600" y2="46200"/>
                        <a14:backgroundMark x1="28600" y1="46200" x2="31000" y2="50400"/>
                        <a14:backgroundMark x1="65600" y1="29000" x2="76400" y2="29600"/>
                        <a14:backgroundMark x1="76400" y1="29600" x2="56600" y2="52800"/>
                        <a14:backgroundMark x1="56600" y1="52800" x2="48800" y2="28800"/>
                        <a14:backgroundMark x1="48800" y1="28800" x2="66200" y2="38400"/>
                        <a14:backgroundMark x1="66200" y1="38400" x2="78600" y2="37800"/>
                        <a14:backgroundMark x1="78600" y1="37800" x2="50400" y2="10800"/>
                        <a14:backgroundMark x1="50400" y1="10800" x2="63400" y2="25200"/>
                        <a14:backgroundMark x1="63400" y1="25200" x2="64600" y2="25600"/>
                        <a14:backgroundMark x1="29264" y1="75997" x2="34000" y2="78800"/>
                        <a14:backgroundMark x1="24919" y1="79108" x2="24060" y2="79137"/>
                        <a14:backgroundMark x1="34000" y1="78800" x2="28121" y2="78999"/>
                        <a14:backgroundMark x1="22200" y1="79200" x2="22870" y2="76385"/>
                        <a14:backgroundMark x1="72800" y1="59400" x2="80600" y2="66600"/>
                        <a14:backgroundMark x1="80600" y1="66600" x2="76000" y2="53600"/>
                        <a14:backgroundMark x1="76000" y1="53600" x2="59200" y2="69600"/>
                        <a14:backgroundMark x1="63600" y1="33400" x2="55000" y2="25800"/>
                        <a14:backgroundMark x1="55000" y1="25800" x2="57600" y2="29400"/>
                        <a14:backgroundMark x1="12805" y1="67400" x2="12600" y2="67600"/>
                        <a14:backgroundMark x1="16152" y1="64131" x2="12805" y2="67400"/>
                        <a14:backgroundMark x1="21200" y1="59200" x2="16165" y2="64118"/>
                        <a14:backgroundMark x1="12600" y1="67600" x2="12200" y2="55200"/>
                        <a14:backgroundMark x1="12200" y1="55200" x2="19941" y2="65462"/>
                        <a14:backgroundMark x1="26574" y1="69997" x2="31000" y2="72600"/>
                        <a14:backgroundMark x1="31000" y1="72600" x2="18400" y2="53000"/>
                        <a14:backgroundMark x1="24400" y1="18000" x2="17600" y2="47200"/>
                        <a14:backgroundMark x1="17600" y1="47200" x2="17600" y2="47200"/>
                        <a14:backgroundMark x1="41000" y1="68200" x2="39600" y2="92600"/>
                        <a14:backgroundMark x1="39600" y1="92600" x2="32600" y2="92400"/>
                        <a14:backgroundMark x1="30200" y1="88800" x2="27400" y2="91400"/>
                        <a14:backgroundMark x1="29000" y1="77400" x2="27800" y2="77200"/>
                        <a14:backgroundMark x1="28000" y1="77200" x2="27400" y2="7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500" r="67400"/>
          <a:stretch/>
        </p:blipFill>
        <p:spPr>
          <a:xfrm>
            <a:off x="2019866" y="2667481"/>
            <a:ext cx="531143" cy="5783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CC5D325-31C2-4559-A522-AEE6C7A7C0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72529">
            <a:off x="12728971" y="4507846"/>
            <a:ext cx="2224442" cy="331762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B88FFB0-9068-4C7D-8326-0C2440428A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12266" flipH="1">
            <a:off x="7141636" y="8256762"/>
            <a:ext cx="2857500" cy="37052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17FCA40-32C8-44A4-AF59-3FC9C56F7A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84737">
            <a:off x="1668548" y="7875603"/>
            <a:ext cx="1976994" cy="296265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8CD8C9C-6157-4D94-80E4-C6C31317EE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215" b="93056" l="924" r="98152">
                        <a14:foregroundMark x1="74827" y1="58333" x2="74827" y2="58333"/>
                        <a14:foregroundMark x1="84296" y1="76736" x2="84296" y2="76736"/>
                        <a14:foregroundMark x1="37644" y1="43924" x2="37644" y2="43924"/>
                        <a14:foregroundMark x1="9700" y1="42535" x2="9700" y2="42535"/>
                        <a14:foregroundMark x1="23095" y1="34201" x2="924" y2="46354"/>
                        <a14:foregroundMark x1="924" y1="46354" x2="924" y2="46354"/>
                        <a14:foregroundMark x1="27252" y1="39410" x2="15242" y2="46007"/>
                        <a14:foregroundMark x1="34411" y1="47569" x2="54273" y2="31250"/>
                        <a14:foregroundMark x1="66051" y1="67535" x2="83603" y2="54514"/>
                        <a14:foregroundMark x1="83603" y1="54514" x2="83834" y2="53819"/>
                        <a14:foregroundMark x1="74827" y1="82118" x2="91455" y2="68403"/>
                        <a14:foregroundMark x1="91455" y1="68403" x2="91686" y2="68403"/>
                        <a14:foregroundMark x1="71824" y1="85590" x2="92148" y2="77431"/>
                        <a14:foregroundMark x1="92148" y1="77431" x2="94688" y2="73264"/>
                        <a14:foregroundMark x1="38106" y1="65104" x2="55427" y2="51736"/>
                        <a14:foregroundMark x1="55427" y1="51736" x2="55427" y2="51736"/>
                        <a14:foregroundMark x1="5774" y1="18924" x2="5774" y2="18924"/>
                        <a14:foregroundMark x1="8314" y1="51736" x2="11547" y2="49653"/>
                        <a14:foregroundMark x1="73441" y1="92535" x2="73441" y2="92535"/>
                        <a14:foregroundMark x1="73441" y1="93229" x2="73441" y2="93229"/>
                        <a14:foregroundMark x1="98614" y1="72569" x2="98614" y2="72569"/>
                        <a14:foregroundMark x1="3926" y1="4861" x2="19861" y2="14757"/>
                        <a14:foregroundMark x1="19861" y1="14757" x2="2771" y2="28472"/>
                        <a14:foregroundMark x1="18938" y1="1215" x2="3926" y2="1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26414">
            <a:off x="-2401804" y="5851988"/>
            <a:ext cx="2451935" cy="326169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9A36693-6E19-4878-8BFC-3272E8D8DA08}"/>
              </a:ext>
            </a:extLst>
          </p:cNvPr>
          <p:cNvSpPr txBox="1"/>
          <p:nvPr/>
        </p:nvSpPr>
        <p:spPr>
          <a:xfrm>
            <a:off x="14183908" y="2956677"/>
            <a:ext cx="4593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merupakan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terstruktur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tahapan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langkah-langkah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tertentu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melaksanakannya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pola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tahapan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lebih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A594AE-8E0F-423F-93DB-81489B522CAB}"/>
              </a:ext>
            </a:extLst>
          </p:cNvPr>
          <p:cNvSpPr txBox="1"/>
          <p:nvPr/>
        </p:nvSpPr>
        <p:spPr>
          <a:xfrm>
            <a:off x="14183908" y="2587345"/>
            <a:ext cx="1294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SISTEMATIS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CBE030-88A6-4276-A22F-A4D9DC6052E1}"/>
              </a:ext>
            </a:extLst>
          </p:cNvPr>
          <p:cNvSpPr txBox="1"/>
          <p:nvPr/>
        </p:nvSpPr>
        <p:spPr>
          <a:xfrm>
            <a:off x="14336308" y="3109077"/>
            <a:ext cx="45931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Karakteristik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berikutnya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Salah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kriteria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urutannya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setiap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bagian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validitas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internal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relatif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terpenuhi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kesimpulan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generalisasi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dihasilkan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dicek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kembali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ataupun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pihak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67AD58-08B3-4472-AAEE-E7730F0F78CE}"/>
              </a:ext>
            </a:extLst>
          </p:cNvPr>
          <p:cNvSpPr txBox="1"/>
          <p:nvPr/>
        </p:nvSpPr>
        <p:spPr>
          <a:xfrm>
            <a:off x="14336308" y="2739745"/>
            <a:ext cx="75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LOGIS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02B38C-7984-4392-8620-22C7F217C8DD}"/>
              </a:ext>
            </a:extLst>
          </p:cNvPr>
          <p:cNvSpPr txBox="1"/>
          <p:nvPr/>
        </p:nvSpPr>
        <p:spPr>
          <a:xfrm>
            <a:off x="14488708" y="3261477"/>
            <a:ext cx="45931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berhubungan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realitas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diobservasi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diterima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indra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kita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diperoleh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didasarkan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pengamatan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nyata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pemikiran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rasional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selain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empiris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juga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berarti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diselidiki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dipahami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manusia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D2654AC-7697-4596-ADDB-D229D515A12F}"/>
              </a:ext>
            </a:extLst>
          </p:cNvPr>
          <p:cNvSpPr txBox="1"/>
          <p:nvPr/>
        </p:nvSpPr>
        <p:spPr>
          <a:xfrm>
            <a:off x="14488708" y="2892145"/>
            <a:ext cx="20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EMPIRIS RATIONAL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3C9536-95FF-4E78-8164-E3177E113515}"/>
              </a:ext>
            </a:extLst>
          </p:cNvPr>
          <p:cNvSpPr txBox="1"/>
          <p:nvPr/>
        </p:nvSpPr>
        <p:spPr>
          <a:xfrm>
            <a:off x="14142805" y="2956677"/>
            <a:ext cx="459318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Seringkali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terjadi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seorang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lapangan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membawa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tentang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diambil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Hal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menimbulkan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pertanyaan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kepada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siapa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dilacak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berhenti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mengumpulkan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dimaksud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?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Akhirnya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mengalami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kesulitan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begitu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banyak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sebenarnya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terpakai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(garbage data),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namun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memilah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diduga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kelanjutannya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mengalami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kebingungan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menghadapi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fenomena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334BE2-F2C7-4D0B-9C27-F91F588A9BFE}"/>
              </a:ext>
            </a:extLst>
          </p:cNvPr>
          <p:cNvSpPr txBox="1"/>
          <p:nvPr/>
        </p:nvSpPr>
        <p:spPr>
          <a:xfrm>
            <a:off x="14142805" y="2587345"/>
            <a:ext cx="205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REDUKTIF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021334E-5A50-4E7C-99E8-95FE67E64187}"/>
              </a:ext>
            </a:extLst>
          </p:cNvPr>
          <p:cNvSpPr txBox="1"/>
          <p:nvPr/>
        </p:nvSpPr>
        <p:spPr>
          <a:xfrm>
            <a:off x="14100003" y="2956677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Mengingat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diulangi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sebagai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upaya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mengecek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Laporan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dibuat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agar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diterima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Komponennya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dari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variabel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populasi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sampelnya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prosedur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mendapatkan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instrumen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teknik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pengumpulan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data, uji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hipotesis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jika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pembahasan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kesimpulan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dihasilkan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08A07A3-4342-48CD-A10C-3F0A803F8D0E}"/>
              </a:ext>
            </a:extLst>
          </p:cNvPr>
          <p:cNvSpPr txBox="1"/>
          <p:nvPr/>
        </p:nvSpPr>
        <p:spPr>
          <a:xfrm>
            <a:off x="14100003" y="2587345"/>
            <a:ext cx="2230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REPLICABLE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3BFFA4C-50B4-40ED-B531-7D77E53645D8}"/>
              </a:ext>
            </a:extLst>
          </p:cNvPr>
          <p:cNvSpPr txBox="1"/>
          <p:nvPr/>
        </p:nvSpPr>
        <p:spPr>
          <a:xfrm>
            <a:off x="3933372" y="7805048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Berencana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dilaksanakan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unsur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kesengajaan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sebelumnya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dipikirkan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langkah-langkah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pelaksanaannya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seseorang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serampangan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semaunya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saja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rancangan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khusus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awal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akhir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kegiatan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cara-cara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ditentukan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yaitu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prinsip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memperoleh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pengetahuan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Idrus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2009).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E238D53-7F04-4245-AA35-5E57BEFBE108}"/>
              </a:ext>
            </a:extLst>
          </p:cNvPr>
          <p:cNvSpPr txBox="1"/>
          <p:nvPr/>
        </p:nvSpPr>
        <p:spPr>
          <a:xfrm>
            <a:off x="4374173" y="7468099"/>
            <a:ext cx="368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BERENCANA SESUAI KONSEP ILMIAH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E270B9-8B4A-40A6-8B21-810EFF42E1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2411" y="2359390"/>
            <a:ext cx="3827800" cy="38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2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5857968" y="4099266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4255664" y="4736479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24061" y="2552298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DCB1C-EE31-4403-9B54-9AAE23FB9B47}"/>
              </a:ext>
            </a:extLst>
          </p:cNvPr>
          <p:cNvSpPr txBox="1"/>
          <p:nvPr/>
        </p:nvSpPr>
        <p:spPr>
          <a:xfrm>
            <a:off x="6449761" y="2126858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56EF3-25CE-4A44-98E1-AEB9160ECEF8}"/>
              </a:ext>
            </a:extLst>
          </p:cNvPr>
          <p:cNvSpPr txBox="1"/>
          <p:nvPr/>
        </p:nvSpPr>
        <p:spPr>
          <a:xfrm>
            <a:off x="4646796" y="1685098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9C2F52-425B-4558-B4BE-73378AD3AE9D}"/>
              </a:ext>
            </a:extLst>
          </p:cNvPr>
          <p:cNvSpPr txBox="1"/>
          <p:nvPr/>
        </p:nvSpPr>
        <p:spPr>
          <a:xfrm>
            <a:off x="4739771" y="1679667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E2C917-4316-4A82-8208-094ED93107FE}"/>
              </a:ext>
            </a:extLst>
          </p:cNvPr>
          <p:cNvSpPr txBox="1"/>
          <p:nvPr/>
        </p:nvSpPr>
        <p:spPr>
          <a:xfrm>
            <a:off x="4210780" y="212396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706E2BB-7785-44A9-A675-FB9DE1EB9564}"/>
              </a:ext>
            </a:extLst>
          </p:cNvPr>
          <p:cNvSpPr/>
          <p:nvPr/>
        </p:nvSpPr>
        <p:spPr>
          <a:xfrm>
            <a:off x="3933372" y="1093520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4705B8-8F97-4F5F-82F4-F8479A7DCAA6}"/>
              </a:ext>
            </a:extLst>
          </p:cNvPr>
          <p:cNvSpPr txBox="1"/>
          <p:nvPr/>
        </p:nvSpPr>
        <p:spPr>
          <a:xfrm>
            <a:off x="3933372" y="2945446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Berencana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dilaksanakan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unsur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kesengajaan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sebelumnya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dipikirkan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langkah-langkah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pelaksanaannya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seseorang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serampangan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semaunya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saja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rancangan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khusus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awal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akhir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kegiatan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cara-cara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ditentukan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yaitu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prinsip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memperoleh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pengetahuan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Idrus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2009).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28C258-2097-47B6-8AE7-89898A2CB072}"/>
              </a:ext>
            </a:extLst>
          </p:cNvPr>
          <p:cNvSpPr txBox="1"/>
          <p:nvPr/>
        </p:nvSpPr>
        <p:spPr>
          <a:xfrm>
            <a:off x="4374173" y="2608497"/>
            <a:ext cx="368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BERENCANA SESUAI KONSEP ILMIAH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44521B-A585-4EDF-9D95-61EEDEC05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3265" y="3620017"/>
            <a:ext cx="2224442" cy="33176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C05592-4E1C-40A6-954B-97E37F056B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5273" flipH="1">
            <a:off x="7107536" y="4945211"/>
            <a:ext cx="2857500" cy="3705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651DE6-715F-4FEB-B6DB-F015A5548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53778">
            <a:off x="1745500" y="4919212"/>
            <a:ext cx="1976994" cy="29626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9D0C07-EBF2-49D6-99CD-B8ABB5C483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215" b="93056" l="924" r="98152">
                        <a14:foregroundMark x1="74827" y1="58333" x2="74827" y2="58333"/>
                        <a14:foregroundMark x1="84296" y1="76736" x2="84296" y2="76736"/>
                        <a14:foregroundMark x1="37644" y1="43924" x2="37644" y2="43924"/>
                        <a14:foregroundMark x1="9700" y1="42535" x2="9700" y2="42535"/>
                        <a14:foregroundMark x1="23095" y1="34201" x2="924" y2="46354"/>
                        <a14:foregroundMark x1="924" y1="46354" x2="924" y2="46354"/>
                        <a14:foregroundMark x1="27252" y1="39410" x2="15242" y2="46007"/>
                        <a14:foregroundMark x1="34411" y1="47569" x2="54273" y2="31250"/>
                        <a14:foregroundMark x1="66051" y1="67535" x2="83603" y2="54514"/>
                        <a14:foregroundMark x1="83603" y1="54514" x2="83834" y2="53819"/>
                        <a14:foregroundMark x1="74827" y1="82118" x2="91455" y2="68403"/>
                        <a14:foregroundMark x1="91455" y1="68403" x2="91686" y2="68403"/>
                        <a14:foregroundMark x1="71824" y1="85590" x2="92148" y2="77431"/>
                        <a14:foregroundMark x1="92148" y1="77431" x2="94688" y2="73264"/>
                        <a14:foregroundMark x1="38106" y1="65104" x2="55427" y2="51736"/>
                        <a14:foregroundMark x1="55427" y1="51736" x2="55427" y2="51736"/>
                        <a14:foregroundMark x1="5774" y1="18924" x2="5774" y2="18924"/>
                        <a14:foregroundMark x1="8314" y1="51736" x2="11547" y2="49653"/>
                        <a14:foregroundMark x1="73441" y1="92535" x2="73441" y2="92535"/>
                        <a14:foregroundMark x1="73441" y1="93229" x2="73441" y2="93229"/>
                        <a14:foregroundMark x1="98614" y1="72569" x2="98614" y2="72569"/>
                        <a14:foregroundMark x1="3926" y1="4861" x2="19861" y2="14757"/>
                        <a14:foregroundMark x1="19861" y1="14757" x2="2771" y2="28472"/>
                        <a14:foregroundMark x1="18938" y1="1215" x2="3926" y2="1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7940" y="4610536"/>
            <a:ext cx="2451935" cy="326169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4DDFF7F-8342-4C98-993B-DA102316ED7B}"/>
              </a:ext>
            </a:extLst>
          </p:cNvPr>
          <p:cNvSpPr txBox="1"/>
          <p:nvPr/>
        </p:nvSpPr>
        <p:spPr>
          <a:xfrm>
            <a:off x="14183908" y="2956677"/>
            <a:ext cx="4593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merupakan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terstruktur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tahapan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langkah-langkah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tertentu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melaksanakannya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pola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tahapan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lebih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91CA1C-B8C5-4A1C-9859-DA44F0949AA8}"/>
              </a:ext>
            </a:extLst>
          </p:cNvPr>
          <p:cNvSpPr txBox="1"/>
          <p:nvPr/>
        </p:nvSpPr>
        <p:spPr>
          <a:xfrm>
            <a:off x="14183908" y="2587345"/>
            <a:ext cx="1294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SISTEMATIS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965D86-0839-4A39-8445-4AD1D41DC497}"/>
              </a:ext>
            </a:extLst>
          </p:cNvPr>
          <p:cNvSpPr txBox="1"/>
          <p:nvPr/>
        </p:nvSpPr>
        <p:spPr>
          <a:xfrm>
            <a:off x="14336308" y="3109077"/>
            <a:ext cx="45931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Karakteristik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berikutnya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Salah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kriteria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urutannya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setiap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bagian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validitas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internal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relatif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terpenuhi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kesimpulan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generalisasi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dihasilkan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dicek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kembali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ataupun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pihak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AD32C3-3CC8-46E8-BA43-C22012EB658D}"/>
              </a:ext>
            </a:extLst>
          </p:cNvPr>
          <p:cNvSpPr txBox="1"/>
          <p:nvPr/>
        </p:nvSpPr>
        <p:spPr>
          <a:xfrm>
            <a:off x="14336308" y="2739745"/>
            <a:ext cx="75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LOGIS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EC83BF-B9BB-4617-8A22-50061FABD882}"/>
              </a:ext>
            </a:extLst>
          </p:cNvPr>
          <p:cNvSpPr txBox="1"/>
          <p:nvPr/>
        </p:nvSpPr>
        <p:spPr>
          <a:xfrm>
            <a:off x="14488708" y="3261477"/>
            <a:ext cx="45931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berhubungan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realitas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diobservasi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diterima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indra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kita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diperoleh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didasarkan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pengamatan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nyata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pemikiran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rasional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selain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empiris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juga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berarti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diselidiki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dipahami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manusia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E3769A-4FF1-4859-85C1-8C943814DAAC}"/>
              </a:ext>
            </a:extLst>
          </p:cNvPr>
          <p:cNvSpPr txBox="1"/>
          <p:nvPr/>
        </p:nvSpPr>
        <p:spPr>
          <a:xfrm>
            <a:off x="14488708" y="2892145"/>
            <a:ext cx="20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EMPIRIS RATIONAL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607F092-D346-4C5A-A5AB-7E9A3F508D9F}"/>
              </a:ext>
            </a:extLst>
          </p:cNvPr>
          <p:cNvSpPr txBox="1"/>
          <p:nvPr/>
        </p:nvSpPr>
        <p:spPr>
          <a:xfrm>
            <a:off x="14142805" y="2956677"/>
            <a:ext cx="459318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Seringkali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terjadi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seorang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lapangan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membawa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tentang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diambil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Hal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menimbulkan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pertanyaan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kepada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siapa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dilacak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berhenti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mengumpulkan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dimaksud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?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Akhirnya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mengalami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kesulitan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begitu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banyak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sebenarnya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terpakai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(garbage data),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namun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memilah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diduga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kelanjutannya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mengalami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kebingungan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menghadapi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fenomena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90B31B-0D2B-4053-B790-654B330C61B1}"/>
              </a:ext>
            </a:extLst>
          </p:cNvPr>
          <p:cNvSpPr txBox="1"/>
          <p:nvPr/>
        </p:nvSpPr>
        <p:spPr>
          <a:xfrm>
            <a:off x="14142805" y="2587345"/>
            <a:ext cx="205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REDUKTIF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73F3963-B62E-4BD7-A7E2-070C1EFA61C0}"/>
              </a:ext>
            </a:extLst>
          </p:cNvPr>
          <p:cNvSpPr txBox="1"/>
          <p:nvPr/>
        </p:nvSpPr>
        <p:spPr>
          <a:xfrm>
            <a:off x="14100003" y="2956677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Mengingat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diulangi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sebagai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upaya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mengecek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Laporan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dibuat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agar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diterima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Komponennya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dari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variabel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populasi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sampelnya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prosedur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mendapatkan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instrumen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teknik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pengumpulan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data, uji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hipotesis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jika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pembahasan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kesimpulan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dihasilkan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DB802DA-AEF3-4763-8164-62D687292980}"/>
              </a:ext>
            </a:extLst>
          </p:cNvPr>
          <p:cNvSpPr txBox="1"/>
          <p:nvPr/>
        </p:nvSpPr>
        <p:spPr>
          <a:xfrm>
            <a:off x="14100003" y="2587345"/>
            <a:ext cx="2230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REPLICABLE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63B948-14B0-444C-910C-0AE9B4414EF1}"/>
              </a:ext>
            </a:extLst>
          </p:cNvPr>
          <p:cNvSpPr txBox="1"/>
          <p:nvPr/>
        </p:nvSpPr>
        <p:spPr>
          <a:xfrm>
            <a:off x="14336931" y="3073834"/>
            <a:ext cx="4593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transmittable,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arti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mampu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memecahkan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masalah-masalah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berguna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berbagai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pihak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Jadi,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hasil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saja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tetapi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juga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ditransfer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orang lain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F49D583-EF98-4841-A280-2FC0E9AD503B}"/>
              </a:ext>
            </a:extLst>
          </p:cNvPr>
          <p:cNvSpPr txBox="1"/>
          <p:nvPr/>
        </p:nvSpPr>
        <p:spPr>
          <a:xfrm>
            <a:off x="14336931" y="2704502"/>
            <a:ext cx="2704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TRANSMITTABLE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B50D6B26-7CD0-4B8E-84DD-A5B26E7DA06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9200" l="4800" r="90000">
                        <a14:foregroundMark x1="9400" y1="82000" x2="16200" y2="73200"/>
                        <a14:foregroundMark x1="16200" y1="73200" x2="7000" y2="78200"/>
                        <a14:foregroundMark x1="7000" y1="78200" x2="5800" y2="94200"/>
                        <a14:foregroundMark x1="5800" y1="94200" x2="18600" y2="98800"/>
                        <a14:foregroundMark x1="18600" y1="98800" x2="23400" y2="85600"/>
                        <a14:foregroundMark x1="23400" y1="85600" x2="26200" y2="83400"/>
                        <a14:foregroundMark x1="23400" y1="73600" x2="14800" y2="73200"/>
                        <a14:foregroundMark x1="26400" y1="75000" x2="16000" y2="70400"/>
                        <a14:foregroundMark x1="16000" y1="70400" x2="5800" y2="77800"/>
                        <a14:foregroundMark x1="5800" y1="77800" x2="4800" y2="91000"/>
                        <a14:foregroundMark x1="4800" y1="91000" x2="6600" y2="99200"/>
                        <a14:foregroundMark x1="14000" y1="69400" x2="17400" y2="68600"/>
                        <a14:foregroundMark x1="13800" y1="67800" x2="13800" y2="68800"/>
                        <a14:foregroundMark x1="15400" y1="68000" x2="15400" y2="68000"/>
                        <a14:foregroundMark x1="16200" y1="67400" x2="16200" y2="67400"/>
                        <a14:foregroundMark x1="25200" y1="75800" x2="23000" y2="76000"/>
                        <a14:foregroundMark x1="25400" y1="75400" x2="19400" y2="67000"/>
                        <a14:foregroundMark x1="19400" y1="67000" x2="18000" y2="67000"/>
                        <a14:foregroundMark x1="26218" y1="74454" x2="26000" y2="75000"/>
                        <a14:foregroundMark x1="27200" y1="72000" x2="26287" y2="74283"/>
                        <a14:foregroundMark x1="25200" y1="69400" x2="21400" y2="68400"/>
                        <a14:foregroundMark x1="27000" y1="71000" x2="25000" y2="69000"/>
                        <a14:foregroundMark x1="26800" y1="78800" x2="26200" y2="78800"/>
                        <a14:foregroundMark x1="28400" y1="79400" x2="25400" y2="79800"/>
                        <a14:foregroundMark x1="28000" y1="79200" x2="28600" y2="80400"/>
                        <a14:foregroundMark x1="24800" y1="79800" x2="23800" y2="80600"/>
                        <a14:backgroundMark x1="17200" y1="29000" x2="46200" y2="21800"/>
                        <a14:backgroundMark x1="46200" y1="21800" x2="47800" y2="42000"/>
                        <a14:backgroundMark x1="47800" y1="42000" x2="72600" y2="86400"/>
                        <a14:backgroundMark x1="72600" y1="86400" x2="56200" y2="61600"/>
                        <a14:backgroundMark x1="56200" y1="61600" x2="19600" y2="40600"/>
                        <a14:backgroundMark x1="19600" y1="40600" x2="31800" y2="64400"/>
                        <a14:backgroundMark x1="31800" y1="64400" x2="63800" y2="57000"/>
                        <a14:backgroundMark x1="63800" y1="57000" x2="81000" y2="39800"/>
                        <a14:backgroundMark x1="52000" y1="48000" x2="50200" y2="35600"/>
                        <a14:backgroundMark x1="50200" y1="35600" x2="17000" y2="42000"/>
                        <a14:backgroundMark x1="17000" y1="42000" x2="41000" y2="38600"/>
                        <a14:backgroundMark x1="41000" y1="38600" x2="28600" y2="46200"/>
                        <a14:backgroundMark x1="28600" y1="46200" x2="31000" y2="50400"/>
                        <a14:backgroundMark x1="65600" y1="29000" x2="76400" y2="29600"/>
                        <a14:backgroundMark x1="76400" y1="29600" x2="56600" y2="52800"/>
                        <a14:backgroundMark x1="56600" y1="52800" x2="48800" y2="28800"/>
                        <a14:backgroundMark x1="48800" y1="28800" x2="66200" y2="38400"/>
                        <a14:backgroundMark x1="66200" y1="38400" x2="78600" y2="37800"/>
                        <a14:backgroundMark x1="78600" y1="37800" x2="50400" y2="10800"/>
                        <a14:backgroundMark x1="50400" y1="10800" x2="63400" y2="25200"/>
                        <a14:backgroundMark x1="63400" y1="25200" x2="64600" y2="25600"/>
                        <a14:backgroundMark x1="29264" y1="75997" x2="34000" y2="78800"/>
                        <a14:backgroundMark x1="24919" y1="79108" x2="24060" y2="79137"/>
                        <a14:backgroundMark x1="34000" y1="78800" x2="28121" y2="78999"/>
                        <a14:backgroundMark x1="22200" y1="79200" x2="22870" y2="76385"/>
                        <a14:backgroundMark x1="72800" y1="59400" x2="80600" y2="66600"/>
                        <a14:backgroundMark x1="80600" y1="66600" x2="76000" y2="53600"/>
                        <a14:backgroundMark x1="76000" y1="53600" x2="59200" y2="69600"/>
                        <a14:backgroundMark x1="63600" y1="33400" x2="55000" y2="25800"/>
                        <a14:backgroundMark x1="55000" y1="25800" x2="57600" y2="29400"/>
                        <a14:backgroundMark x1="12805" y1="67400" x2="12600" y2="67600"/>
                        <a14:backgroundMark x1="16152" y1="64131" x2="12805" y2="67400"/>
                        <a14:backgroundMark x1="21200" y1="59200" x2="16165" y2="64118"/>
                        <a14:backgroundMark x1="12600" y1="67600" x2="12200" y2="55200"/>
                        <a14:backgroundMark x1="12200" y1="55200" x2="19941" y2="65462"/>
                        <a14:backgroundMark x1="26574" y1="69997" x2="31000" y2="72600"/>
                        <a14:backgroundMark x1="31000" y1="72600" x2="18400" y2="53000"/>
                        <a14:backgroundMark x1="24400" y1="18000" x2="17600" y2="47200"/>
                        <a14:backgroundMark x1="17600" y1="47200" x2="17600" y2="47200"/>
                        <a14:backgroundMark x1="41000" y1="68200" x2="39600" y2="92600"/>
                        <a14:backgroundMark x1="39600" y1="92600" x2="32600" y2="92400"/>
                        <a14:backgroundMark x1="30200" y1="88800" x2="27400" y2="91400"/>
                        <a14:backgroundMark x1="29000" y1="77400" x2="27800" y2="77200"/>
                        <a14:backgroundMark x1="28000" y1="77200" x2="27400" y2="7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500" r="67400"/>
          <a:stretch/>
        </p:blipFill>
        <p:spPr>
          <a:xfrm>
            <a:off x="-10608994" y="2772011"/>
            <a:ext cx="531143" cy="57839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ABCAB8C-5895-47A1-9FD7-015DDB613B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1384335" y="2370032"/>
            <a:ext cx="3827800" cy="38278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7" name="3D Model 56">
                <a:extLst>
                  <a:ext uri="{FF2B5EF4-FFF2-40B4-BE49-F238E27FC236}">
                    <a16:creationId xmlns:a16="http://schemas.microsoft.com/office/drawing/2014/main" id="{EB2C7CE9-D9BB-4EF1-8B60-FCCAEF2EAB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75799078"/>
                  </p:ext>
                </p:extLst>
              </p:nvPr>
            </p:nvGraphicFramePr>
            <p:xfrm>
              <a:off x="-15983433" y="928019"/>
              <a:ext cx="2984121" cy="3827800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984121" cy="3827800"/>
                    </a:xfrm>
                    <a:prstGeom prst="rect">
                      <a:avLst/>
                    </a:prstGeom>
                  </am3d:spPr>
                  <am3d:camera>
                    <am3d:pos x="0" y="0" z="680001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5" d="1000000"/>
                    <am3d:preTrans dx="-672789" dy="3332682" dz="-1611779"/>
                    <am3d:scale>
                      <am3d:sx n="1000000" d="1000000"/>
                      <am3d:sy n="1000000" d="1000000"/>
                      <am3d:sz n="1000000" d="1000000"/>
                    </am3d:scale>
                    <am3d:rot ax="-2726896" ay="-4873373" az="2706667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57182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7" name="3D Model 56">
                <a:extLst>
                  <a:ext uri="{FF2B5EF4-FFF2-40B4-BE49-F238E27FC236}">
                    <a16:creationId xmlns:a16="http://schemas.microsoft.com/office/drawing/2014/main" id="{EB2C7CE9-D9BB-4EF1-8B60-FCCAEF2EAB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15983433" y="928019"/>
                <a:ext cx="2984121" cy="38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8" name="3D Model 57">
                <a:extLst>
                  <a:ext uri="{FF2B5EF4-FFF2-40B4-BE49-F238E27FC236}">
                    <a16:creationId xmlns:a16="http://schemas.microsoft.com/office/drawing/2014/main" id="{8479A7C0-3017-4448-A0FE-501ACC68EB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71464994"/>
                  </p:ext>
                </p:extLst>
              </p:nvPr>
            </p:nvGraphicFramePr>
            <p:xfrm>
              <a:off x="-6306675" y="1540971"/>
              <a:ext cx="1585837" cy="2022653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585837" cy="2022653"/>
                    </a:xfrm>
                    <a:prstGeom prst="rect">
                      <a:avLst/>
                    </a:prstGeom>
                  </am3d:spPr>
                  <am3d:camera>
                    <am3d:pos x="0" y="0" z="680001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5" d="1000000"/>
                    <am3d:preTrans dx="-672789" dy="3332682" dz="-1611779"/>
                    <am3d:scale>
                      <am3d:sx n="1000000" d="1000000"/>
                      <am3d:sy n="1000000" d="1000000"/>
                      <am3d:sz n="1000000" d="1000000"/>
                    </am3d:scale>
                    <am3d:rot ax="1416801" ay="-167044" az="-72990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28962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8" name="3D Model 57">
                <a:extLst>
                  <a:ext uri="{FF2B5EF4-FFF2-40B4-BE49-F238E27FC236}">
                    <a16:creationId xmlns:a16="http://schemas.microsoft.com/office/drawing/2014/main" id="{8479A7C0-3017-4448-A0FE-501ACC68EB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6306675" y="1540971"/>
                <a:ext cx="1585837" cy="2022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5101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3D4023-3DFE-4DDB-A197-4893D6173A47}"/>
              </a:ext>
            </a:extLst>
          </p:cNvPr>
          <p:cNvSpPr txBox="1"/>
          <p:nvPr/>
        </p:nvSpPr>
        <p:spPr>
          <a:xfrm>
            <a:off x="5739492" y="3123849"/>
            <a:ext cx="2691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900578" y="1144257"/>
            <a:ext cx="2839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049657" y="1805809"/>
            <a:ext cx="2690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222507" y="2467361"/>
            <a:ext cx="3517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944133" y="3128913"/>
            <a:ext cx="1795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2288231" y="3790464"/>
            <a:ext cx="3451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0" y="3828942"/>
            <a:ext cx="12192000" cy="30290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0" y="1"/>
            <a:ext cx="12192000" cy="31238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C3E2BB9A-35CB-4AE1-BA8E-76F49AE7A7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47344372"/>
                  </p:ext>
                </p:extLst>
              </p:nvPr>
            </p:nvGraphicFramePr>
            <p:xfrm rot="20491473">
              <a:off x="-3176466" y="212538"/>
              <a:ext cx="2558824" cy="3395912"/>
            </p:xfrm>
            <a:graphic>
              <a:graphicData uri="http://schemas.microsoft.com/office/drawing/2017/model3d">
                <am3d:model3d r:embed="rId2">
                  <am3d:spPr>
                    <a:xfrm rot="20491473">
                      <a:off x="0" y="0"/>
                      <a:ext cx="2558824" cy="3395912"/>
                    </a:xfrm>
                    <a:prstGeom prst="rect">
                      <a:avLst/>
                    </a:prstGeom>
                  </am3d:spPr>
                  <am3d:camera>
                    <am3d:pos x="0" y="0" z="680001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5" d="1000000"/>
                    <am3d:preTrans dx="-672789" dy="3332682" dz="-1611779"/>
                    <am3d:scale>
                      <am3d:sx n="1000000" d="1000000"/>
                      <am3d:sy n="1000000" d="1000000"/>
                      <am3d:sz n="1000000" d="1000000"/>
                    </am3d:scale>
                    <am3d:rot ax="180677" ay="-1420810" az="-7261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9369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C3E2BB9A-35CB-4AE1-BA8E-76F49AE7A7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0491473">
                <a:off x="-3176466" y="212538"/>
                <a:ext cx="2558824" cy="3395912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EF0B77F7-23EB-46FD-9E57-D54637D0FB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9200" l="4800" r="90000">
                        <a14:foregroundMark x1="9400" y1="82000" x2="16200" y2="73200"/>
                        <a14:foregroundMark x1="16200" y1="73200" x2="7000" y2="78200"/>
                        <a14:foregroundMark x1="7000" y1="78200" x2="5800" y2="94200"/>
                        <a14:foregroundMark x1="5800" y1="94200" x2="18600" y2="98800"/>
                        <a14:foregroundMark x1="18600" y1="98800" x2="23400" y2="85600"/>
                        <a14:foregroundMark x1="23400" y1="85600" x2="26200" y2="83400"/>
                        <a14:foregroundMark x1="23400" y1="73600" x2="14800" y2="73200"/>
                        <a14:foregroundMark x1="26400" y1="75000" x2="16000" y2="70400"/>
                        <a14:foregroundMark x1="16000" y1="70400" x2="5800" y2="77800"/>
                        <a14:foregroundMark x1="5800" y1="77800" x2="4800" y2="91000"/>
                        <a14:foregroundMark x1="4800" y1="91000" x2="6600" y2="99200"/>
                        <a14:foregroundMark x1="14000" y1="69400" x2="17400" y2="68600"/>
                        <a14:foregroundMark x1="13800" y1="67800" x2="13800" y2="68800"/>
                        <a14:foregroundMark x1="15400" y1="68000" x2="15400" y2="68000"/>
                        <a14:foregroundMark x1="16200" y1="67400" x2="16200" y2="67400"/>
                        <a14:foregroundMark x1="25200" y1="75800" x2="23000" y2="76000"/>
                        <a14:foregroundMark x1="25400" y1="75400" x2="19400" y2="67000"/>
                        <a14:foregroundMark x1="19400" y1="67000" x2="18000" y2="67000"/>
                        <a14:foregroundMark x1="26218" y1="74454" x2="26000" y2="75000"/>
                        <a14:foregroundMark x1="27200" y1="72000" x2="26287" y2="74283"/>
                        <a14:foregroundMark x1="25200" y1="69400" x2="21400" y2="68400"/>
                        <a14:foregroundMark x1="27000" y1="71000" x2="25000" y2="69000"/>
                        <a14:foregroundMark x1="26800" y1="78800" x2="26200" y2="78800"/>
                        <a14:foregroundMark x1="28400" y1="79400" x2="25400" y2="79800"/>
                        <a14:foregroundMark x1="28000" y1="79200" x2="28600" y2="80400"/>
                        <a14:foregroundMark x1="24800" y1="79800" x2="23800" y2="80600"/>
                        <a14:backgroundMark x1="17200" y1="29000" x2="46200" y2="21800"/>
                        <a14:backgroundMark x1="46200" y1="21800" x2="47800" y2="42000"/>
                        <a14:backgroundMark x1="47800" y1="42000" x2="72600" y2="86400"/>
                        <a14:backgroundMark x1="72600" y1="86400" x2="56200" y2="61600"/>
                        <a14:backgroundMark x1="56200" y1="61600" x2="19600" y2="40600"/>
                        <a14:backgroundMark x1="19600" y1="40600" x2="31800" y2="64400"/>
                        <a14:backgroundMark x1="31800" y1="64400" x2="63800" y2="57000"/>
                        <a14:backgroundMark x1="63800" y1="57000" x2="81000" y2="39800"/>
                        <a14:backgroundMark x1="52000" y1="48000" x2="50200" y2="35600"/>
                        <a14:backgroundMark x1="50200" y1="35600" x2="17000" y2="42000"/>
                        <a14:backgroundMark x1="17000" y1="42000" x2="41000" y2="38600"/>
                        <a14:backgroundMark x1="41000" y1="38600" x2="28600" y2="46200"/>
                        <a14:backgroundMark x1="28600" y1="46200" x2="31000" y2="50400"/>
                        <a14:backgroundMark x1="65600" y1="29000" x2="76400" y2="29600"/>
                        <a14:backgroundMark x1="76400" y1="29600" x2="56600" y2="52800"/>
                        <a14:backgroundMark x1="56600" y1="52800" x2="48800" y2="28800"/>
                        <a14:backgroundMark x1="48800" y1="28800" x2="66200" y2="38400"/>
                        <a14:backgroundMark x1="66200" y1="38400" x2="78600" y2="37800"/>
                        <a14:backgroundMark x1="78600" y1="37800" x2="50400" y2="10800"/>
                        <a14:backgroundMark x1="50400" y1="10800" x2="63400" y2="25200"/>
                        <a14:backgroundMark x1="63400" y1="25200" x2="64600" y2="25600"/>
                        <a14:backgroundMark x1="29264" y1="75997" x2="34000" y2="78800"/>
                        <a14:backgroundMark x1="24919" y1="79108" x2="24060" y2="79137"/>
                        <a14:backgroundMark x1="34000" y1="78800" x2="28121" y2="78999"/>
                        <a14:backgroundMark x1="22200" y1="79200" x2="22870" y2="76385"/>
                        <a14:backgroundMark x1="72800" y1="59400" x2="80600" y2="66600"/>
                        <a14:backgroundMark x1="80600" y1="66600" x2="76000" y2="53600"/>
                        <a14:backgroundMark x1="76000" y1="53600" x2="59200" y2="69600"/>
                        <a14:backgroundMark x1="63600" y1="33400" x2="55000" y2="25800"/>
                        <a14:backgroundMark x1="55000" y1="25800" x2="57600" y2="29400"/>
                        <a14:backgroundMark x1="12805" y1="67400" x2="12600" y2="67600"/>
                        <a14:backgroundMark x1="16152" y1="64131" x2="12805" y2="67400"/>
                        <a14:backgroundMark x1="21200" y1="59200" x2="16165" y2="64118"/>
                        <a14:backgroundMark x1="12600" y1="67600" x2="12200" y2="55200"/>
                        <a14:backgroundMark x1="12200" y1="55200" x2="19941" y2="65462"/>
                        <a14:backgroundMark x1="26574" y1="69997" x2="31000" y2="72600"/>
                        <a14:backgroundMark x1="31000" y1="72600" x2="18400" y2="53000"/>
                        <a14:backgroundMark x1="24400" y1="18000" x2="17600" y2="47200"/>
                        <a14:backgroundMark x1="17600" y1="47200" x2="17600" y2="47200"/>
                        <a14:backgroundMark x1="41000" y1="68200" x2="39600" y2="92600"/>
                        <a14:backgroundMark x1="39600" y1="92600" x2="32600" y2="92400"/>
                        <a14:backgroundMark x1="30200" y1="88800" x2="27400" y2="91400"/>
                        <a14:backgroundMark x1="29000" y1="77400" x2="27800" y2="77200"/>
                        <a14:backgroundMark x1="28000" y1="77200" x2="27400" y2="7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500" r="67400"/>
          <a:stretch/>
        </p:blipFill>
        <p:spPr>
          <a:xfrm rot="17600330" flipH="1">
            <a:off x="-2724450" y="2127513"/>
            <a:ext cx="866581" cy="94367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EF18144A-9EFE-4248-8928-83731E3D90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58785249"/>
                  </p:ext>
                </p:extLst>
              </p:nvPr>
            </p:nvGraphicFramePr>
            <p:xfrm>
              <a:off x="-5426735" y="1733445"/>
              <a:ext cx="7253822" cy="1132814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7253822" cy="11328148"/>
                    </a:xfrm>
                    <a:prstGeom prst="rect">
                      <a:avLst/>
                    </a:prstGeom>
                  </am3d:spPr>
                  <am3d:camera>
                    <am3d:pos x="0" y="0" z="662242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92" d="1000000"/>
                    <am3d:preTrans dx="-10710520" dy="-17999108" dz="14241599"/>
                    <am3d:scale>
                      <am3d:sx n="1000000" d="1000000"/>
                      <am3d:sy n="1000000" d="1000000"/>
                      <am3d:sz n="1000000" d="1000000"/>
                    </am3d:scale>
                    <am3d:rot ax="-1173053" ay="-1895243" az="63222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40507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EF18144A-9EFE-4248-8928-83731E3D90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5426735" y="1733445"/>
                <a:ext cx="7253822" cy="11328148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4F840C0E-99AB-48BF-BBD8-4D15D1B04418}"/>
              </a:ext>
            </a:extLst>
          </p:cNvPr>
          <p:cNvSpPr/>
          <p:nvPr/>
        </p:nvSpPr>
        <p:spPr>
          <a:xfrm flipH="1">
            <a:off x="-124821" y="6834067"/>
            <a:ext cx="124821" cy="124821"/>
          </a:xfrm>
          <a:prstGeom prst="ellipse">
            <a:avLst/>
          </a:prstGeom>
          <a:solidFill>
            <a:srgbClr val="353755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75D9A24-2B1E-4645-B248-0C99D6962ACF}"/>
              </a:ext>
            </a:extLst>
          </p:cNvPr>
          <p:cNvSpPr/>
          <p:nvPr/>
        </p:nvSpPr>
        <p:spPr>
          <a:xfrm flipH="1">
            <a:off x="12150189" y="6821905"/>
            <a:ext cx="122634" cy="122634"/>
          </a:xfrm>
          <a:prstGeom prst="ellipse">
            <a:avLst/>
          </a:prstGeom>
          <a:solidFill>
            <a:srgbClr val="353755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95BDFD5-9D04-4A30-83CE-01875894FC3C}"/>
              </a:ext>
            </a:extLst>
          </p:cNvPr>
          <p:cNvSpPr/>
          <p:nvPr/>
        </p:nvSpPr>
        <p:spPr>
          <a:xfrm flipH="1">
            <a:off x="12189202" y="-66487"/>
            <a:ext cx="83621" cy="83621"/>
          </a:xfrm>
          <a:prstGeom prst="ellipse">
            <a:avLst/>
          </a:prstGeom>
          <a:solidFill>
            <a:srgbClr val="353755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B50B40-AFD4-49BD-905C-7C5A06687D99}"/>
              </a:ext>
            </a:extLst>
          </p:cNvPr>
          <p:cNvSpPr/>
          <p:nvPr/>
        </p:nvSpPr>
        <p:spPr>
          <a:xfrm flipH="1">
            <a:off x="12108379" y="6824822"/>
            <a:ext cx="83621" cy="83621"/>
          </a:xfrm>
          <a:prstGeom prst="ellipse">
            <a:avLst/>
          </a:prstGeom>
          <a:solidFill>
            <a:srgbClr val="353755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58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3D4023-3DFE-4DDB-A197-4893D6173A47}"/>
              </a:ext>
            </a:extLst>
          </p:cNvPr>
          <p:cNvSpPr txBox="1"/>
          <p:nvPr/>
        </p:nvSpPr>
        <p:spPr>
          <a:xfrm>
            <a:off x="4442700" y="2240222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639735" y="1798462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2732710" y="1793031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203719" y="1608459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311394" y="2249163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2248603" y="4849843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1709590" y="3638908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FF085E-37D8-4719-A338-4F4CD7D28BD9}"/>
              </a:ext>
            </a:extLst>
          </p:cNvPr>
          <p:cNvSpPr/>
          <p:nvPr/>
        </p:nvSpPr>
        <p:spPr>
          <a:xfrm>
            <a:off x="-3325026" y="3605117"/>
            <a:ext cx="6553005" cy="6553005"/>
          </a:xfrm>
          <a:prstGeom prst="ellipse">
            <a:avLst/>
          </a:prstGeom>
          <a:solidFill>
            <a:srgbClr val="353755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196DA06-59AE-4C9A-94B6-0D52EE39F3C0}"/>
              </a:ext>
            </a:extLst>
          </p:cNvPr>
          <p:cNvSpPr/>
          <p:nvPr/>
        </p:nvSpPr>
        <p:spPr>
          <a:xfrm>
            <a:off x="8972908" y="3638908"/>
            <a:ext cx="6438184" cy="6438184"/>
          </a:xfrm>
          <a:prstGeom prst="ellipse">
            <a:avLst/>
          </a:prstGeom>
          <a:solidFill>
            <a:srgbClr val="353755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1926311" y="1319724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86BEF-1F4A-4148-8CBD-98F578632814}"/>
              </a:ext>
            </a:extLst>
          </p:cNvPr>
          <p:cNvSpPr txBox="1"/>
          <p:nvPr/>
        </p:nvSpPr>
        <p:spPr>
          <a:xfrm>
            <a:off x="3311394" y="2675100"/>
            <a:ext cx="635396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Tujuan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terbagi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dua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yaitu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: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tujuan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umum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meningkatkan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imajinasi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mengenai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masalah-masalah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pendidikan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tujuan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khusus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membentuk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kemampuan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keterampilan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rancangan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-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rancangan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statistik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berpedoman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pemecahan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sedang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72B0B8A5-A89A-458B-89D1-644340DEAE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90513989"/>
                  </p:ext>
                </p:extLst>
              </p:nvPr>
            </p:nvGraphicFramePr>
            <p:xfrm rot="2513496">
              <a:off x="-749728" y="816231"/>
              <a:ext cx="2546643" cy="3469469"/>
            </p:xfrm>
            <a:graphic>
              <a:graphicData uri="http://schemas.microsoft.com/office/drawing/2017/model3d">
                <am3d:model3d r:embed="rId2">
                  <am3d:spPr>
                    <a:xfrm rot="2513496">
                      <a:off x="0" y="0"/>
                      <a:ext cx="2546643" cy="3469469"/>
                    </a:xfrm>
                    <a:prstGeom prst="rect">
                      <a:avLst/>
                    </a:prstGeom>
                  </am3d:spPr>
                  <am3d:camera>
                    <am3d:pos x="0" y="0" z="680001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5" d="1000000"/>
                    <am3d:preTrans dx="-672789" dy="3332682" dz="-161177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9369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72B0B8A5-A89A-458B-89D1-644340DEAE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513496">
                <a:off x="-749728" y="816231"/>
                <a:ext cx="2546643" cy="3469469"/>
              </a:xfrm>
              <a:prstGeom prst="rect">
                <a:avLst/>
              </a:prstGeom>
            </p:spPr>
          </p:pic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CD95A315-4536-4BC0-A9C3-10839B1E8C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9200" l="4800" r="90000">
                        <a14:foregroundMark x1="9400" y1="82000" x2="16200" y2="73200"/>
                        <a14:foregroundMark x1="16200" y1="73200" x2="7000" y2="78200"/>
                        <a14:foregroundMark x1="7000" y1="78200" x2="5800" y2="94200"/>
                        <a14:foregroundMark x1="5800" y1="94200" x2="18600" y2="98800"/>
                        <a14:foregroundMark x1="18600" y1="98800" x2="23400" y2="85600"/>
                        <a14:foregroundMark x1="23400" y1="85600" x2="26200" y2="83400"/>
                        <a14:foregroundMark x1="23400" y1="73600" x2="14800" y2="73200"/>
                        <a14:foregroundMark x1="26400" y1="75000" x2="16000" y2="70400"/>
                        <a14:foregroundMark x1="16000" y1="70400" x2="5800" y2="77800"/>
                        <a14:foregroundMark x1="5800" y1="77800" x2="4800" y2="91000"/>
                        <a14:foregroundMark x1="4800" y1="91000" x2="6600" y2="99200"/>
                        <a14:foregroundMark x1="14000" y1="69400" x2="17400" y2="68600"/>
                        <a14:foregroundMark x1="13800" y1="67800" x2="13800" y2="68800"/>
                        <a14:foregroundMark x1="15400" y1="68000" x2="15400" y2="68000"/>
                        <a14:foregroundMark x1="16200" y1="67400" x2="16200" y2="67400"/>
                        <a14:foregroundMark x1="25200" y1="75800" x2="23000" y2="76000"/>
                        <a14:foregroundMark x1="25400" y1="75400" x2="19400" y2="67000"/>
                        <a14:foregroundMark x1="19400" y1="67000" x2="18000" y2="67000"/>
                        <a14:foregroundMark x1="26218" y1="74454" x2="26000" y2="75000"/>
                        <a14:foregroundMark x1="27200" y1="72000" x2="26287" y2="74283"/>
                        <a14:foregroundMark x1="25200" y1="69400" x2="21400" y2="68400"/>
                        <a14:foregroundMark x1="27000" y1="71000" x2="25000" y2="69000"/>
                        <a14:foregroundMark x1="26800" y1="78800" x2="26200" y2="78800"/>
                        <a14:foregroundMark x1="28400" y1="79400" x2="25400" y2="79800"/>
                        <a14:foregroundMark x1="28000" y1="79200" x2="28600" y2="80400"/>
                        <a14:foregroundMark x1="24800" y1="79800" x2="23800" y2="80600"/>
                        <a14:backgroundMark x1="17200" y1="29000" x2="46200" y2="21800"/>
                        <a14:backgroundMark x1="46200" y1="21800" x2="47800" y2="42000"/>
                        <a14:backgroundMark x1="47800" y1="42000" x2="72600" y2="86400"/>
                        <a14:backgroundMark x1="72600" y1="86400" x2="56200" y2="61600"/>
                        <a14:backgroundMark x1="56200" y1="61600" x2="19600" y2="40600"/>
                        <a14:backgroundMark x1="19600" y1="40600" x2="31800" y2="64400"/>
                        <a14:backgroundMark x1="31800" y1="64400" x2="63800" y2="57000"/>
                        <a14:backgroundMark x1="63800" y1="57000" x2="81000" y2="39800"/>
                        <a14:backgroundMark x1="52000" y1="48000" x2="50200" y2="35600"/>
                        <a14:backgroundMark x1="50200" y1="35600" x2="17000" y2="42000"/>
                        <a14:backgroundMark x1="17000" y1="42000" x2="41000" y2="38600"/>
                        <a14:backgroundMark x1="41000" y1="38600" x2="28600" y2="46200"/>
                        <a14:backgroundMark x1="28600" y1="46200" x2="31000" y2="50400"/>
                        <a14:backgroundMark x1="65600" y1="29000" x2="76400" y2="29600"/>
                        <a14:backgroundMark x1="76400" y1="29600" x2="56600" y2="52800"/>
                        <a14:backgroundMark x1="56600" y1="52800" x2="48800" y2="28800"/>
                        <a14:backgroundMark x1="48800" y1="28800" x2="66200" y2="38400"/>
                        <a14:backgroundMark x1="66200" y1="38400" x2="78600" y2="37800"/>
                        <a14:backgroundMark x1="78600" y1="37800" x2="50400" y2="10800"/>
                        <a14:backgroundMark x1="50400" y1="10800" x2="63400" y2="25200"/>
                        <a14:backgroundMark x1="63400" y1="25200" x2="64600" y2="25600"/>
                        <a14:backgroundMark x1="29264" y1="75997" x2="34000" y2="78800"/>
                        <a14:backgroundMark x1="24919" y1="79108" x2="24060" y2="79137"/>
                        <a14:backgroundMark x1="34000" y1="78800" x2="28121" y2="78999"/>
                        <a14:backgroundMark x1="22200" y1="79200" x2="22870" y2="76385"/>
                        <a14:backgroundMark x1="72800" y1="59400" x2="80600" y2="66600"/>
                        <a14:backgroundMark x1="80600" y1="66600" x2="76000" y2="53600"/>
                        <a14:backgroundMark x1="76000" y1="53600" x2="59200" y2="69600"/>
                        <a14:backgroundMark x1="63600" y1="33400" x2="55000" y2="25800"/>
                        <a14:backgroundMark x1="55000" y1="25800" x2="57600" y2="29400"/>
                        <a14:backgroundMark x1="12805" y1="67400" x2="12600" y2="67600"/>
                        <a14:backgroundMark x1="16152" y1="64131" x2="12805" y2="67400"/>
                        <a14:backgroundMark x1="21200" y1="59200" x2="16165" y2="64118"/>
                        <a14:backgroundMark x1="12600" y1="67600" x2="12200" y2="55200"/>
                        <a14:backgroundMark x1="12200" y1="55200" x2="19941" y2="65462"/>
                        <a14:backgroundMark x1="26574" y1="69997" x2="31000" y2="72600"/>
                        <a14:backgroundMark x1="31000" y1="72600" x2="18400" y2="53000"/>
                        <a14:backgroundMark x1="24400" y1="18000" x2="17600" y2="47200"/>
                        <a14:backgroundMark x1="17600" y1="47200" x2="17600" y2="47200"/>
                        <a14:backgroundMark x1="41000" y1="68200" x2="39600" y2="92600"/>
                        <a14:backgroundMark x1="39600" y1="92600" x2="32600" y2="92400"/>
                        <a14:backgroundMark x1="30200" y1="88800" x2="27400" y2="91400"/>
                        <a14:backgroundMark x1="29000" y1="77400" x2="27800" y2="77200"/>
                        <a14:backgroundMark x1="28000" y1="77200" x2="27400" y2="7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500" r="67400"/>
          <a:stretch/>
        </p:blipFill>
        <p:spPr>
          <a:xfrm rot="451382" flipH="1">
            <a:off x="678381" y="2603632"/>
            <a:ext cx="866581" cy="94367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Model 25">
                <a:extLst>
                  <a:ext uri="{FF2B5EF4-FFF2-40B4-BE49-F238E27FC236}">
                    <a16:creationId xmlns:a16="http://schemas.microsoft.com/office/drawing/2014/main" id="{2EB3E8B8-F06B-407F-9290-E1D1A43FC47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12038244"/>
                  </p:ext>
                </p:extLst>
              </p:nvPr>
            </p:nvGraphicFramePr>
            <p:xfrm rot="2351015">
              <a:off x="-4846049" y="1600172"/>
              <a:ext cx="6092450" cy="11594696"/>
            </p:xfrm>
            <a:graphic>
              <a:graphicData uri="http://schemas.microsoft.com/office/drawing/2017/model3d">
                <am3d:model3d r:embed="rId6">
                  <am3d:spPr>
                    <a:xfrm rot="2351015">
                      <a:off x="0" y="0"/>
                      <a:ext cx="6092450" cy="11594696"/>
                    </a:xfrm>
                    <a:prstGeom prst="rect">
                      <a:avLst/>
                    </a:prstGeom>
                  </am3d:spPr>
                  <am3d:camera>
                    <am3d:pos x="0" y="0" z="662242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92" d="1000000"/>
                    <am3d:preTrans dx="-10710520" dy="-17999108" dz="14241599"/>
                    <am3d:scale>
                      <am3d:sx n="1000000" d="1000000"/>
                      <am3d:sy n="1000000" d="1000000"/>
                      <am3d:sz n="1000000" d="1000000"/>
                    </am3d:scale>
                    <am3d:rot ax="-1389744" ay="-189662" az="8108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40507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Model 25">
                <a:extLst>
                  <a:ext uri="{FF2B5EF4-FFF2-40B4-BE49-F238E27FC236}">
                    <a16:creationId xmlns:a16="http://schemas.microsoft.com/office/drawing/2014/main" id="{2EB3E8B8-F06B-407F-9290-E1D1A43FC4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351015">
                <a:off x="-4846049" y="1600172"/>
                <a:ext cx="6092450" cy="11594696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05DA6D91-0123-4C0E-B3CE-014942E69AFE}"/>
              </a:ext>
            </a:extLst>
          </p:cNvPr>
          <p:cNvSpPr/>
          <p:nvPr/>
        </p:nvSpPr>
        <p:spPr>
          <a:xfrm>
            <a:off x="9996976" y="-2195024"/>
            <a:ext cx="4390048" cy="4390048"/>
          </a:xfrm>
          <a:prstGeom prst="ellipse">
            <a:avLst/>
          </a:prstGeom>
          <a:solidFill>
            <a:srgbClr val="353755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A2CE815-AD98-4BBB-AF72-4AF260A48AA4}"/>
              </a:ext>
            </a:extLst>
          </p:cNvPr>
          <p:cNvSpPr/>
          <p:nvPr/>
        </p:nvSpPr>
        <p:spPr>
          <a:xfrm>
            <a:off x="10013898" y="4662976"/>
            <a:ext cx="4390048" cy="4390048"/>
          </a:xfrm>
          <a:prstGeom prst="ellipse">
            <a:avLst/>
          </a:prstGeom>
          <a:solidFill>
            <a:srgbClr val="353755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462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3D4023-3DFE-4DDB-A197-4893D6173A47}"/>
              </a:ext>
            </a:extLst>
          </p:cNvPr>
          <p:cNvSpPr txBox="1"/>
          <p:nvPr/>
        </p:nvSpPr>
        <p:spPr>
          <a:xfrm>
            <a:off x="6586789" y="3232152"/>
            <a:ext cx="2691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3300628" y="520383"/>
            <a:ext cx="2839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449707" y="1181935"/>
            <a:ext cx="2690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622557" y="1843487"/>
            <a:ext cx="3517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4344183" y="2505039"/>
            <a:ext cx="1795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3135528" y="3222564"/>
            <a:ext cx="3451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0" y="3828942"/>
            <a:ext cx="12192000" cy="30290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0" y="1"/>
            <a:ext cx="12192000" cy="31238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6B91DA89-4D70-48CE-B3C3-3816380D9A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02437935"/>
                  </p:ext>
                </p:extLst>
              </p:nvPr>
            </p:nvGraphicFramePr>
            <p:xfrm rot="20491473">
              <a:off x="-3176466" y="212538"/>
              <a:ext cx="2558824" cy="3395912"/>
            </p:xfrm>
            <a:graphic>
              <a:graphicData uri="http://schemas.microsoft.com/office/drawing/2017/model3d">
                <am3d:model3d r:embed="rId2">
                  <am3d:spPr>
                    <a:xfrm rot="20491473">
                      <a:off x="0" y="0"/>
                      <a:ext cx="2558824" cy="3395912"/>
                    </a:xfrm>
                    <a:prstGeom prst="rect">
                      <a:avLst/>
                    </a:prstGeom>
                  </am3d:spPr>
                  <am3d:camera>
                    <am3d:pos x="0" y="0" z="680001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5" d="1000000"/>
                    <am3d:preTrans dx="-672789" dy="3332682" dz="-1611779"/>
                    <am3d:scale>
                      <am3d:sx n="1000000" d="1000000"/>
                      <am3d:sy n="1000000" d="1000000"/>
                      <am3d:sz n="1000000" d="1000000"/>
                    </am3d:scale>
                    <am3d:rot ax="180677" ay="-1420810" az="-7261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9369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6B91DA89-4D70-48CE-B3C3-3816380D9A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0491473">
                <a:off x="-3176466" y="212538"/>
                <a:ext cx="2558824" cy="3395912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C669C12B-2151-4F8F-B1CD-5C297AC497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9200" l="4800" r="90000">
                        <a14:foregroundMark x1="9400" y1="82000" x2="16200" y2="73200"/>
                        <a14:foregroundMark x1="16200" y1="73200" x2="7000" y2="78200"/>
                        <a14:foregroundMark x1="7000" y1="78200" x2="5800" y2="94200"/>
                        <a14:foregroundMark x1="5800" y1="94200" x2="18600" y2="98800"/>
                        <a14:foregroundMark x1="18600" y1="98800" x2="23400" y2="85600"/>
                        <a14:foregroundMark x1="23400" y1="85600" x2="26200" y2="83400"/>
                        <a14:foregroundMark x1="23400" y1="73600" x2="14800" y2="73200"/>
                        <a14:foregroundMark x1="26400" y1="75000" x2="16000" y2="70400"/>
                        <a14:foregroundMark x1="16000" y1="70400" x2="5800" y2="77800"/>
                        <a14:foregroundMark x1="5800" y1="77800" x2="4800" y2="91000"/>
                        <a14:foregroundMark x1="4800" y1="91000" x2="6600" y2="99200"/>
                        <a14:foregroundMark x1="14000" y1="69400" x2="17400" y2="68600"/>
                        <a14:foregroundMark x1="13800" y1="67800" x2="13800" y2="68800"/>
                        <a14:foregroundMark x1="15400" y1="68000" x2="15400" y2="68000"/>
                        <a14:foregroundMark x1="16200" y1="67400" x2="16200" y2="67400"/>
                        <a14:foregroundMark x1="25200" y1="75800" x2="23000" y2="76000"/>
                        <a14:foregroundMark x1="25400" y1="75400" x2="19400" y2="67000"/>
                        <a14:foregroundMark x1="19400" y1="67000" x2="18000" y2="67000"/>
                        <a14:foregroundMark x1="26218" y1="74454" x2="26000" y2="75000"/>
                        <a14:foregroundMark x1="27200" y1="72000" x2="26287" y2="74283"/>
                        <a14:foregroundMark x1="25200" y1="69400" x2="21400" y2="68400"/>
                        <a14:foregroundMark x1="27000" y1="71000" x2="25000" y2="69000"/>
                        <a14:foregroundMark x1="26800" y1="78800" x2="26200" y2="78800"/>
                        <a14:foregroundMark x1="28400" y1="79400" x2="25400" y2="79800"/>
                        <a14:foregroundMark x1="28000" y1="79200" x2="28600" y2="80400"/>
                        <a14:foregroundMark x1="24800" y1="79800" x2="23800" y2="80600"/>
                        <a14:backgroundMark x1="17200" y1="29000" x2="46200" y2="21800"/>
                        <a14:backgroundMark x1="46200" y1="21800" x2="47800" y2="42000"/>
                        <a14:backgroundMark x1="47800" y1="42000" x2="72600" y2="86400"/>
                        <a14:backgroundMark x1="72600" y1="86400" x2="56200" y2="61600"/>
                        <a14:backgroundMark x1="56200" y1="61600" x2="19600" y2="40600"/>
                        <a14:backgroundMark x1="19600" y1="40600" x2="31800" y2="64400"/>
                        <a14:backgroundMark x1="31800" y1="64400" x2="63800" y2="57000"/>
                        <a14:backgroundMark x1="63800" y1="57000" x2="81000" y2="39800"/>
                        <a14:backgroundMark x1="52000" y1="48000" x2="50200" y2="35600"/>
                        <a14:backgroundMark x1="50200" y1="35600" x2="17000" y2="42000"/>
                        <a14:backgroundMark x1="17000" y1="42000" x2="41000" y2="38600"/>
                        <a14:backgroundMark x1="41000" y1="38600" x2="28600" y2="46200"/>
                        <a14:backgroundMark x1="28600" y1="46200" x2="31000" y2="50400"/>
                        <a14:backgroundMark x1="65600" y1="29000" x2="76400" y2="29600"/>
                        <a14:backgroundMark x1="76400" y1="29600" x2="56600" y2="52800"/>
                        <a14:backgroundMark x1="56600" y1="52800" x2="48800" y2="28800"/>
                        <a14:backgroundMark x1="48800" y1="28800" x2="66200" y2="38400"/>
                        <a14:backgroundMark x1="66200" y1="38400" x2="78600" y2="37800"/>
                        <a14:backgroundMark x1="78600" y1="37800" x2="50400" y2="10800"/>
                        <a14:backgroundMark x1="50400" y1="10800" x2="63400" y2="25200"/>
                        <a14:backgroundMark x1="63400" y1="25200" x2="64600" y2="25600"/>
                        <a14:backgroundMark x1="29264" y1="75997" x2="34000" y2="78800"/>
                        <a14:backgroundMark x1="24919" y1="79108" x2="24060" y2="79137"/>
                        <a14:backgroundMark x1="34000" y1="78800" x2="28121" y2="78999"/>
                        <a14:backgroundMark x1="22200" y1="79200" x2="22870" y2="76385"/>
                        <a14:backgroundMark x1="72800" y1="59400" x2="80600" y2="66600"/>
                        <a14:backgroundMark x1="80600" y1="66600" x2="76000" y2="53600"/>
                        <a14:backgroundMark x1="76000" y1="53600" x2="59200" y2="69600"/>
                        <a14:backgroundMark x1="63600" y1="33400" x2="55000" y2="25800"/>
                        <a14:backgroundMark x1="55000" y1="25800" x2="57600" y2="29400"/>
                        <a14:backgroundMark x1="12805" y1="67400" x2="12600" y2="67600"/>
                        <a14:backgroundMark x1="16152" y1="64131" x2="12805" y2="67400"/>
                        <a14:backgroundMark x1="21200" y1="59200" x2="16165" y2="64118"/>
                        <a14:backgroundMark x1="12600" y1="67600" x2="12200" y2="55200"/>
                        <a14:backgroundMark x1="12200" y1="55200" x2="19941" y2="65462"/>
                        <a14:backgroundMark x1="26574" y1="69997" x2="31000" y2="72600"/>
                        <a14:backgroundMark x1="31000" y1="72600" x2="18400" y2="53000"/>
                        <a14:backgroundMark x1="24400" y1="18000" x2="17600" y2="47200"/>
                        <a14:backgroundMark x1="17600" y1="47200" x2="17600" y2="47200"/>
                        <a14:backgroundMark x1="41000" y1="68200" x2="39600" y2="92600"/>
                        <a14:backgroundMark x1="39600" y1="92600" x2="32600" y2="92400"/>
                        <a14:backgroundMark x1="30200" y1="88800" x2="27400" y2="91400"/>
                        <a14:backgroundMark x1="29000" y1="77400" x2="27800" y2="77200"/>
                        <a14:backgroundMark x1="28000" y1="77200" x2="27400" y2="7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500" r="67400"/>
          <a:stretch/>
        </p:blipFill>
        <p:spPr>
          <a:xfrm rot="17600330" flipH="1">
            <a:off x="-2724450" y="2127513"/>
            <a:ext cx="866581" cy="94367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E9A67392-C7EA-4942-8A40-90C3AFA319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49830184"/>
                  </p:ext>
                </p:extLst>
              </p:nvPr>
            </p:nvGraphicFramePr>
            <p:xfrm>
              <a:off x="-5426735" y="1733445"/>
              <a:ext cx="7253822" cy="1132814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7253822" cy="11328148"/>
                    </a:xfrm>
                    <a:prstGeom prst="rect">
                      <a:avLst/>
                    </a:prstGeom>
                  </am3d:spPr>
                  <am3d:camera>
                    <am3d:pos x="0" y="0" z="662242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92" d="1000000"/>
                    <am3d:preTrans dx="-10710520" dy="-17999108" dz="14241599"/>
                    <am3d:scale>
                      <am3d:sx n="1000000" d="1000000"/>
                      <am3d:sy n="1000000" d="1000000"/>
                      <am3d:sz n="1000000" d="1000000"/>
                    </am3d:scale>
                    <am3d:rot ax="-1173053" ay="-1895243" az="63222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40507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E9A67392-C7EA-4942-8A40-90C3AFA319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5426735" y="1733445"/>
                <a:ext cx="7253822" cy="11328148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8A941E0E-AC77-4FF7-A31F-53C8D2B3810B}"/>
              </a:ext>
            </a:extLst>
          </p:cNvPr>
          <p:cNvSpPr/>
          <p:nvPr/>
        </p:nvSpPr>
        <p:spPr>
          <a:xfrm flipH="1">
            <a:off x="-124821" y="6834067"/>
            <a:ext cx="124821" cy="124821"/>
          </a:xfrm>
          <a:prstGeom prst="ellipse">
            <a:avLst/>
          </a:prstGeom>
          <a:solidFill>
            <a:srgbClr val="353755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4C59E89-E48C-4689-A992-38852CA897D8}"/>
              </a:ext>
            </a:extLst>
          </p:cNvPr>
          <p:cNvSpPr/>
          <p:nvPr/>
        </p:nvSpPr>
        <p:spPr>
          <a:xfrm flipH="1">
            <a:off x="12150189" y="6821905"/>
            <a:ext cx="122634" cy="122634"/>
          </a:xfrm>
          <a:prstGeom prst="ellipse">
            <a:avLst/>
          </a:prstGeom>
          <a:solidFill>
            <a:srgbClr val="353755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C2441E3-788E-4C24-83C0-6896EF7A7713}"/>
              </a:ext>
            </a:extLst>
          </p:cNvPr>
          <p:cNvSpPr/>
          <p:nvPr/>
        </p:nvSpPr>
        <p:spPr>
          <a:xfrm flipH="1">
            <a:off x="12108379" y="6824822"/>
            <a:ext cx="83621" cy="83621"/>
          </a:xfrm>
          <a:prstGeom prst="ellipse">
            <a:avLst/>
          </a:prstGeom>
          <a:solidFill>
            <a:srgbClr val="353755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8E45E70-6726-46AA-B98F-BA649A759CAB}"/>
              </a:ext>
            </a:extLst>
          </p:cNvPr>
          <p:cNvSpPr/>
          <p:nvPr/>
        </p:nvSpPr>
        <p:spPr>
          <a:xfrm flipH="1">
            <a:off x="12189202" y="-66487"/>
            <a:ext cx="83621" cy="83621"/>
          </a:xfrm>
          <a:prstGeom prst="ellipse">
            <a:avLst/>
          </a:prstGeom>
          <a:solidFill>
            <a:srgbClr val="353755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1504E06-5C9D-43B4-A578-3B2C6E33E904}"/>
              </a:ext>
            </a:extLst>
          </p:cNvPr>
          <p:cNvSpPr/>
          <p:nvPr/>
        </p:nvSpPr>
        <p:spPr>
          <a:xfrm rot="21222154">
            <a:off x="-4014281" y="4809910"/>
            <a:ext cx="3384524" cy="2381976"/>
          </a:xfrm>
          <a:custGeom>
            <a:avLst/>
            <a:gdLst>
              <a:gd name="connsiteX0" fmla="*/ 72280 w 3384524"/>
              <a:gd name="connsiteY0" fmla="*/ 9000 h 2381976"/>
              <a:gd name="connsiteX1" fmla="*/ 116858 w 3384524"/>
              <a:gd name="connsiteY1" fmla="*/ 0 h 2381976"/>
              <a:gd name="connsiteX2" fmla="*/ 802208 w 3384524"/>
              <a:gd name="connsiteY2" fmla="*/ 0 h 2381976"/>
              <a:gd name="connsiteX3" fmla="*/ 916733 w 3384524"/>
              <a:gd name="connsiteY3" fmla="*/ 114525 h 2381976"/>
              <a:gd name="connsiteX4" fmla="*/ 916733 w 3384524"/>
              <a:gd name="connsiteY4" fmla="*/ 308669 h 2381976"/>
              <a:gd name="connsiteX5" fmla="*/ 3038965 w 3384524"/>
              <a:gd name="connsiteY5" fmla="*/ 308669 h 2381976"/>
              <a:gd name="connsiteX6" fmla="*/ 3384523 w 3384524"/>
              <a:gd name="connsiteY6" fmla="*/ 654227 h 2381976"/>
              <a:gd name="connsiteX7" fmla="*/ 3384524 w 3384524"/>
              <a:gd name="connsiteY7" fmla="*/ 2381976 h 2381976"/>
              <a:gd name="connsiteX8" fmla="*/ 1 w 3384524"/>
              <a:gd name="connsiteY8" fmla="*/ 2381976 h 2381976"/>
              <a:gd name="connsiteX9" fmla="*/ 0 w 3384524"/>
              <a:gd name="connsiteY9" fmla="*/ 654227 h 2381976"/>
              <a:gd name="connsiteX10" fmla="*/ 2333 w 3384524"/>
              <a:gd name="connsiteY10" fmla="*/ 631089 h 2381976"/>
              <a:gd name="connsiteX11" fmla="*/ 2333 w 3384524"/>
              <a:gd name="connsiteY11" fmla="*/ 114525 h 2381976"/>
              <a:gd name="connsiteX12" fmla="*/ 72280 w 3384524"/>
              <a:gd name="connsiteY12" fmla="*/ 9000 h 238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84524" h="2381976">
                <a:moveTo>
                  <a:pt x="72280" y="9000"/>
                </a:moveTo>
                <a:cubicBezTo>
                  <a:pt x="85981" y="3205"/>
                  <a:pt x="101046" y="0"/>
                  <a:pt x="116858" y="0"/>
                </a:cubicBezTo>
                <a:lnTo>
                  <a:pt x="802208" y="0"/>
                </a:lnTo>
                <a:cubicBezTo>
                  <a:pt x="865458" y="0"/>
                  <a:pt x="916733" y="51275"/>
                  <a:pt x="916733" y="114525"/>
                </a:cubicBezTo>
                <a:lnTo>
                  <a:pt x="916733" y="308669"/>
                </a:lnTo>
                <a:lnTo>
                  <a:pt x="3038965" y="308669"/>
                </a:lnTo>
                <a:cubicBezTo>
                  <a:pt x="3229811" y="308669"/>
                  <a:pt x="3384523" y="463381"/>
                  <a:pt x="3384523" y="654227"/>
                </a:cubicBezTo>
                <a:lnTo>
                  <a:pt x="3384524" y="2381976"/>
                </a:lnTo>
                <a:lnTo>
                  <a:pt x="1" y="2381976"/>
                </a:lnTo>
                <a:lnTo>
                  <a:pt x="0" y="654227"/>
                </a:lnTo>
                <a:lnTo>
                  <a:pt x="2333" y="631089"/>
                </a:lnTo>
                <a:lnTo>
                  <a:pt x="2333" y="114525"/>
                </a:lnTo>
                <a:cubicBezTo>
                  <a:pt x="2333" y="67088"/>
                  <a:pt x="31175" y="26386"/>
                  <a:pt x="72280" y="9000"/>
                </a:cubicBezTo>
                <a:close/>
              </a:path>
            </a:pathLst>
          </a:custGeom>
          <a:solidFill>
            <a:srgbClr val="3537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8F070D4-6DA0-4383-B91B-2FCAED5D08FB}"/>
              </a:ext>
            </a:extLst>
          </p:cNvPr>
          <p:cNvGrpSpPr/>
          <p:nvPr/>
        </p:nvGrpSpPr>
        <p:grpSpPr>
          <a:xfrm rot="3222154">
            <a:off x="-5810439" y="4555121"/>
            <a:ext cx="3997190" cy="5497940"/>
            <a:chOff x="7115571" y="817507"/>
            <a:chExt cx="3997190" cy="549794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6F51094-CE73-42F3-88AC-1262AED8A753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8E493D0-377E-40C7-AB08-64F80F431053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menarik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kesimpulan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dilakukan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secara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Hasil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ilmiah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memberikan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dan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konklusi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jika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tidak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dipengaruhi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oleh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faktor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7F9EE13-B3B1-4913-AD31-CF5A720EA1B3}"/>
                </a:ext>
              </a:extLst>
            </p:cNvPr>
            <p:cNvSpPr txBox="1"/>
            <p:nvPr/>
          </p:nvSpPr>
          <p:spPr>
            <a:xfrm>
              <a:off x="7373613" y="2456737"/>
              <a:ext cx="1890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endParaRPr lang="en-US" sz="1800" b="1" i="0" u="none" strike="noStrike" baseline="0" dirty="0">
                <a:solidFill>
                  <a:srgbClr val="35375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AFC017B-FAA5-4C14-829A-90B1971B816D}"/>
              </a:ext>
            </a:extLst>
          </p:cNvPr>
          <p:cNvGrpSpPr/>
          <p:nvPr/>
        </p:nvGrpSpPr>
        <p:grpSpPr>
          <a:xfrm rot="3222154">
            <a:off x="-5380135" y="4854882"/>
            <a:ext cx="3997190" cy="5497940"/>
            <a:chOff x="7115571" y="817507"/>
            <a:chExt cx="3997190" cy="54979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66C3BD7-9EB6-48C2-AD35-3A39D7CA8BB8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270F2D4-73F8-4924-BF23-652A4FD829A5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jawaban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dugaan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sementara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terhadap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pertanyaan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banyak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memberikan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manfaat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bagi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pelaksanaan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EB9B7B4-FF99-4ED0-87EA-3D205A8151F7}"/>
                </a:ext>
              </a:extLst>
            </p:cNvPr>
            <p:cNvSpPr txBox="1"/>
            <p:nvPr/>
          </p:nvSpPr>
          <p:spPr>
            <a:xfrm>
              <a:off x="7373613" y="2456737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endParaRPr lang="en-US" sz="1800" b="1" i="0" u="none" strike="noStrike" baseline="0" dirty="0">
                <a:solidFill>
                  <a:srgbClr val="35375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F0E3C6F-4581-451F-8376-D433B7677529}"/>
              </a:ext>
            </a:extLst>
          </p:cNvPr>
          <p:cNvGrpSpPr/>
          <p:nvPr/>
        </p:nvGrpSpPr>
        <p:grpSpPr>
          <a:xfrm rot="3222154">
            <a:off x="-4949832" y="5051183"/>
            <a:ext cx="3997190" cy="5497940"/>
            <a:chOff x="7115571" y="817507"/>
            <a:chExt cx="3997190" cy="54979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9412606-ACD0-41C8-9430-D7E25960687A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0F938A-9FF7-4410-BE5E-FC6F2D90785E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dapat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dilaksanakan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setalah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jelas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masalahnya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Dengan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kata lain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langkah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pertama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harus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dilakukan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oleh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mengidentifikasi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dan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merumuskan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masalah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FD7D151-A781-4522-9043-C74255A1F5B0}"/>
                </a:ext>
              </a:extLst>
            </p:cNvPr>
            <p:cNvSpPr txBox="1"/>
            <p:nvPr/>
          </p:nvSpPr>
          <p:spPr>
            <a:xfrm>
              <a:off x="7373613" y="2456737"/>
              <a:ext cx="2634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Metodologi</a:t>
              </a:r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2A41F60-DDD6-44AB-8AAF-A9C2DCCDF4C1}"/>
              </a:ext>
            </a:extLst>
          </p:cNvPr>
          <p:cNvSpPr/>
          <p:nvPr/>
        </p:nvSpPr>
        <p:spPr>
          <a:xfrm rot="21222154">
            <a:off x="-4014282" y="4809911"/>
            <a:ext cx="3384524" cy="2381976"/>
          </a:xfrm>
          <a:custGeom>
            <a:avLst/>
            <a:gdLst>
              <a:gd name="connsiteX0" fmla="*/ 72280 w 3384524"/>
              <a:gd name="connsiteY0" fmla="*/ 9000 h 2381976"/>
              <a:gd name="connsiteX1" fmla="*/ 116858 w 3384524"/>
              <a:gd name="connsiteY1" fmla="*/ 0 h 2381976"/>
              <a:gd name="connsiteX2" fmla="*/ 802208 w 3384524"/>
              <a:gd name="connsiteY2" fmla="*/ 0 h 2381976"/>
              <a:gd name="connsiteX3" fmla="*/ 916733 w 3384524"/>
              <a:gd name="connsiteY3" fmla="*/ 114525 h 2381976"/>
              <a:gd name="connsiteX4" fmla="*/ 916733 w 3384524"/>
              <a:gd name="connsiteY4" fmla="*/ 308669 h 2381976"/>
              <a:gd name="connsiteX5" fmla="*/ 3038965 w 3384524"/>
              <a:gd name="connsiteY5" fmla="*/ 308669 h 2381976"/>
              <a:gd name="connsiteX6" fmla="*/ 3384523 w 3384524"/>
              <a:gd name="connsiteY6" fmla="*/ 654227 h 2381976"/>
              <a:gd name="connsiteX7" fmla="*/ 3384524 w 3384524"/>
              <a:gd name="connsiteY7" fmla="*/ 2381976 h 2381976"/>
              <a:gd name="connsiteX8" fmla="*/ 1 w 3384524"/>
              <a:gd name="connsiteY8" fmla="*/ 2381976 h 2381976"/>
              <a:gd name="connsiteX9" fmla="*/ 0 w 3384524"/>
              <a:gd name="connsiteY9" fmla="*/ 654227 h 2381976"/>
              <a:gd name="connsiteX10" fmla="*/ 2333 w 3384524"/>
              <a:gd name="connsiteY10" fmla="*/ 631089 h 2381976"/>
              <a:gd name="connsiteX11" fmla="*/ 2333 w 3384524"/>
              <a:gd name="connsiteY11" fmla="*/ 114525 h 2381976"/>
              <a:gd name="connsiteX12" fmla="*/ 72280 w 3384524"/>
              <a:gd name="connsiteY12" fmla="*/ 9000 h 238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84524" h="2381976">
                <a:moveTo>
                  <a:pt x="72280" y="9000"/>
                </a:moveTo>
                <a:cubicBezTo>
                  <a:pt x="85981" y="3205"/>
                  <a:pt x="101046" y="0"/>
                  <a:pt x="116858" y="0"/>
                </a:cubicBezTo>
                <a:lnTo>
                  <a:pt x="802208" y="0"/>
                </a:lnTo>
                <a:cubicBezTo>
                  <a:pt x="865458" y="0"/>
                  <a:pt x="916733" y="51275"/>
                  <a:pt x="916733" y="114525"/>
                </a:cubicBezTo>
                <a:lnTo>
                  <a:pt x="916733" y="308669"/>
                </a:lnTo>
                <a:lnTo>
                  <a:pt x="3038965" y="308669"/>
                </a:lnTo>
                <a:cubicBezTo>
                  <a:pt x="3229811" y="308669"/>
                  <a:pt x="3384523" y="463381"/>
                  <a:pt x="3384523" y="654227"/>
                </a:cubicBezTo>
                <a:lnTo>
                  <a:pt x="3384524" y="2381976"/>
                </a:lnTo>
                <a:lnTo>
                  <a:pt x="1" y="2381976"/>
                </a:lnTo>
                <a:lnTo>
                  <a:pt x="0" y="654227"/>
                </a:lnTo>
                <a:lnTo>
                  <a:pt x="2333" y="631089"/>
                </a:lnTo>
                <a:lnTo>
                  <a:pt x="2333" y="114525"/>
                </a:lnTo>
                <a:cubicBezTo>
                  <a:pt x="2333" y="67088"/>
                  <a:pt x="31175" y="26386"/>
                  <a:pt x="72280" y="9000"/>
                </a:cubicBezTo>
                <a:close/>
              </a:path>
            </a:pathLst>
          </a:cu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81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1528290-28C8-4D13-B8D0-FD38C23368AC}"/>
              </a:ext>
            </a:extLst>
          </p:cNvPr>
          <p:cNvSpPr txBox="1"/>
          <p:nvPr/>
        </p:nvSpPr>
        <p:spPr>
          <a:xfrm>
            <a:off x="7114487" y="1997869"/>
            <a:ext cx="3049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 w="19050">
                  <a:noFill/>
                </a:ln>
                <a:solidFill>
                  <a:srgbClr val="5BD3C7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685805-2B73-48E3-A37E-6A15FFF45D21}"/>
              </a:ext>
            </a:extLst>
          </p:cNvPr>
          <p:cNvSpPr txBox="1"/>
          <p:nvPr/>
        </p:nvSpPr>
        <p:spPr>
          <a:xfrm>
            <a:off x="7114487" y="2582644"/>
            <a:ext cx="4654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4F4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KONSEP DASAR DAN RAGAM PENELITIAN DALAM BIDANG 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B484AD-81FB-4B4B-9AD8-12E0374F75F8}"/>
              </a:ext>
            </a:extLst>
          </p:cNvPr>
          <p:cNvSpPr txBox="1"/>
          <p:nvPr/>
        </p:nvSpPr>
        <p:spPr>
          <a:xfrm>
            <a:off x="7160946" y="3846600"/>
            <a:ext cx="4654892" cy="10618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 </a:t>
            </a:r>
            <a:r>
              <a:rPr lang="en-US" sz="1050" b="1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Presentasikan</a:t>
            </a:r>
            <a:r>
              <a:rPr lang="en-US" sz="1050" b="1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Oleh:</a:t>
            </a:r>
          </a:p>
          <a:p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A. A.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Bagus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Premananta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Kumara (210030487)</a:t>
            </a:r>
          </a:p>
          <a:p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Kadek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Adi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Astawa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(220030190)</a:t>
            </a:r>
          </a:p>
          <a:p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Wayan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Chandra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Permana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(220030053)</a:t>
            </a:r>
          </a:p>
          <a:p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Chantico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Denny Putra (220030349)</a:t>
            </a:r>
          </a:p>
          <a:p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Putu Eka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Yuda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Mahendra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(220030488)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D07B276-9A9E-417B-8D2D-003698B2F58C}"/>
              </a:ext>
            </a:extLst>
          </p:cNvPr>
          <p:cNvCxnSpPr/>
          <p:nvPr/>
        </p:nvCxnSpPr>
        <p:spPr>
          <a:xfrm>
            <a:off x="7227621" y="3343275"/>
            <a:ext cx="3907104" cy="0"/>
          </a:xfrm>
          <a:prstGeom prst="line">
            <a:avLst/>
          </a:prstGeom>
          <a:ln w="28575">
            <a:solidFill>
              <a:srgbClr val="F4F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85EFFC75-1861-482C-95C4-68F594D6D352}"/>
              </a:ext>
            </a:extLst>
          </p:cNvPr>
          <p:cNvSpPr/>
          <p:nvPr/>
        </p:nvSpPr>
        <p:spPr>
          <a:xfrm>
            <a:off x="4358973" y="-410952"/>
            <a:ext cx="8365947" cy="8365947"/>
          </a:xfrm>
          <a:prstGeom prst="ellipse">
            <a:avLst/>
          </a:prstGeom>
          <a:solidFill>
            <a:srgbClr val="3537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BFBE2C-F572-401B-B76B-B0BCF0110329}"/>
              </a:ext>
            </a:extLst>
          </p:cNvPr>
          <p:cNvSpPr txBox="1"/>
          <p:nvPr/>
        </p:nvSpPr>
        <p:spPr>
          <a:xfrm>
            <a:off x="2272857" y="-1118838"/>
            <a:ext cx="8496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5BD3C7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KONSEP DASAR PENELITIAN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AED60D-B622-4743-97B9-064C9982FBCC}"/>
              </a:ext>
            </a:extLst>
          </p:cNvPr>
          <p:cNvSpPr/>
          <p:nvPr/>
        </p:nvSpPr>
        <p:spPr>
          <a:xfrm>
            <a:off x="2888051" y="275026"/>
            <a:ext cx="6326997" cy="6326997"/>
          </a:xfrm>
          <a:prstGeom prst="ellipse">
            <a:avLst/>
          </a:prstGeom>
          <a:solidFill>
            <a:srgbClr val="E0E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EAA43DFC-D197-4ABA-8BB9-038C2FEADF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84556822"/>
                  </p:ext>
                </p:extLst>
              </p:nvPr>
            </p:nvGraphicFramePr>
            <p:xfrm>
              <a:off x="4358973" y="869849"/>
              <a:ext cx="3665309" cy="687060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65309" cy="6870600"/>
                    </a:xfrm>
                    <a:prstGeom prst="rect">
                      <a:avLst/>
                    </a:prstGeom>
                  </am3d:spPr>
                  <am3d:camera>
                    <am3d:pos x="0" y="0" z="662242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92" d="1000000"/>
                    <am3d:preTrans dx="-10710520" dy="-17999108" dz="14241599"/>
                    <am3d:scale>
                      <am3d:sx n="1000000" d="1000000"/>
                      <am3d:sy n="1000000" d="1000000"/>
                      <am3d:sz n="1000000" d="1000000"/>
                    </am3d:scale>
                    <am3d:rot ax="-96648" ay="-843430" az="2347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4435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EAA43DFC-D197-4ABA-8BB9-038C2FEADF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58973" y="869849"/>
                <a:ext cx="3665309" cy="687060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60CBA214-E811-4FB2-BBFD-CF6B95D0B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9098" y="1316311"/>
            <a:ext cx="53721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328AAC-5137-40AE-A144-0BB97CD85F5F}"/>
              </a:ext>
            </a:extLst>
          </p:cNvPr>
          <p:cNvSpPr txBox="1"/>
          <p:nvPr/>
        </p:nvSpPr>
        <p:spPr>
          <a:xfrm>
            <a:off x="9728200" y="-406400"/>
            <a:ext cx="7338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RAGAM PENELITIAN DALAM BIDANG TEKNOLOGI INFORMASI</a:t>
            </a:r>
          </a:p>
        </p:txBody>
      </p:sp>
    </p:spTree>
    <p:extLst>
      <p:ext uri="{BB962C8B-B14F-4D97-AF65-F5344CB8AC3E}">
        <p14:creationId xmlns:p14="http://schemas.microsoft.com/office/powerpoint/2010/main" val="886236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3D4023-3DFE-4DDB-A197-4893D6173A47}"/>
              </a:ext>
            </a:extLst>
          </p:cNvPr>
          <p:cNvSpPr txBox="1"/>
          <p:nvPr/>
        </p:nvSpPr>
        <p:spPr>
          <a:xfrm>
            <a:off x="6331584" y="2777993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4874935" y="1653411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4967910" y="1647980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4438919" y="1463408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5585249" y="1698542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4137487" y="2777993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42887" y="3895341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4042887" y="1534141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86BEF-1F4A-4148-8CBD-98F578632814}"/>
              </a:ext>
            </a:extLst>
          </p:cNvPr>
          <p:cNvSpPr txBox="1"/>
          <p:nvPr/>
        </p:nvSpPr>
        <p:spPr>
          <a:xfrm>
            <a:off x="2990894" y="3240992"/>
            <a:ext cx="63539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Unsur-unsur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lainnya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dikembangkan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dasar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kejelasan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dari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unsur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kegiatan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lebih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lanjut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bisa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dilakukan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setelah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termasuk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variabel-variabel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ditelitinya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CFB0426-BB83-4648-9F3B-241A98A544A5}"/>
              </a:ext>
            </a:extLst>
          </p:cNvPr>
          <p:cNvSpPr/>
          <p:nvPr/>
        </p:nvSpPr>
        <p:spPr>
          <a:xfrm rot="900000">
            <a:off x="-192733" y="5220601"/>
            <a:ext cx="3384524" cy="2381976"/>
          </a:xfrm>
          <a:custGeom>
            <a:avLst/>
            <a:gdLst>
              <a:gd name="connsiteX0" fmla="*/ 72280 w 3384524"/>
              <a:gd name="connsiteY0" fmla="*/ 9000 h 2381976"/>
              <a:gd name="connsiteX1" fmla="*/ 116858 w 3384524"/>
              <a:gd name="connsiteY1" fmla="*/ 0 h 2381976"/>
              <a:gd name="connsiteX2" fmla="*/ 802208 w 3384524"/>
              <a:gd name="connsiteY2" fmla="*/ 0 h 2381976"/>
              <a:gd name="connsiteX3" fmla="*/ 916733 w 3384524"/>
              <a:gd name="connsiteY3" fmla="*/ 114525 h 2381976"/>
              <a:gd name="connsiteX4" fmla="*/ 916733 w 3384524"/>
              <a:gd name="connsiteY4" fmla="*/ 308669 h 2381976"/>
              <a:gd name="connsiteX5" fmla="*/ 3038965 w 3384524"/>
              <a:gd name="connsiteY5" fmla="*/ 308669 h 2381976"/>
              <a:gd name="connsiteX6" fmla="*/ 3384523 w 3384524"/>
              <a:gd name="connsiteY6" fmla="*/ 654227 h 2381976"/>
              <a:gd name="connsiteX7" fmla="*/ 3384524 w 3384524"/>
              <a:gd name="connsiteY7" fmla="*/ 2381976 h 2381976"/>
              <a:gd name="connsiteX8" fmla="*/ 1 w 3384524"/>
              <a:gd name="connsiteY8" fmla="*/ 2381976 h 2381976"/>
              <a:gd name="connsiteX9" fmla="*/ 0 w 3384524"/>
              <a:gd name="connsiteY9" fmla="*/ 654227 h 2381976"/>
              <a:gd name="connsiteX10" fmla="*/ 2333 w 3384524"/>
              <a:gd name="connsiteY10" fmla="*/ 631089 h 2381976"/>
              <a:gd name="connsiteX11" fmla="*/ 2333 w 3384524"/>
              <a:gd name="connsiteY11" fmla="*/ 114525 h 2381976"/>
              <a:gd name="connsiteX12" fmla="*/ 72280 w 3384524"/>
              <a:gd name="connsiteY12" fmla="*/ 9000 h 238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84524" h="2381976">
                <a:moveTo>
                  <a:pt x="72280" y="9000"/>
                </a:moveTo>
                <a:cubicBezTo>
                  <a:pt x="85981" y="3205"/>
                  <a:pt x="101046" y="0"/>
                  <a:pt x="116858" y="0"/>
                </a:cubicBezTo>
                <a:lnTo>
                  <a:pt x="802208" y="0"/>
                </a:lnTo>
                <a:cubicBezTo>
                  <a:pt x="865458" y="0"/>
                  <a:pt x="916733" y="51275"/>
                  <a:pt x="916733" y="114525"/>
                </a:cubicBezTo>
                <a:lnTo>
                  <a:pt x="916733" y="308669"/>
                </a:lnTo>
                <a:lnTo>
                  <a:pt x="3038965" y="308669"/>
                </a:lnTo>
                <a:cubicBezTo>
                  <a:pt x="3229811" y="308669"/>
                  <a:pt x="3384523" y="463381"/>
                  <a:pt x="3384523" y="654227"/>
                </a:cubicBezTo>
                <a:lnTo>
                  <a:pt x="3384524" y="2381976"/>
                </a:lnTo>
                <a:lnTo>
                  <a:pt x="1" y="2381976"/>
                </a:lnTo>
                <a:lnTo>
                  <a:pt x="0" y="654227"/>
                </a:lnTo>
                <a:lnTo>
                  <a:pt x="2333" y="631089"/>
                </a:lnTo>
                <a:lnTo>
                  <a:pt x="2333" y="114525"/>
                </a:lnTo>
                <a:cubicBezTo>
                  <a:pt x="2333" y="67088"/>
                  <a:pt x="31175" y="26386"/>
                  <a:pt x="72280" y="9000"/>
                </a:cubicBezTo>
                <a:close/>
              </a:path>
            </a:pathLst>
          </a:custGeom>
          <a:solidFill>
            <a:srgbClr val="3537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D00AE0B-A751-4EC2-BA68-0355139251BF}"/>
              </a:ext>
            </a:extLst>
          </p:cNvPr>
          <p:cNvGrpSpPr/>
          <p:nvPr/>
        </p:nvGrpSpPr>
        <p:grpSpPr>
          <a:xfrm rot="4500000">
            <a:off x="-1988891" y="4965812"/>
            <a:ext cx="3997190" cy="5497940"/>
            <a:chOff x="7115571" y="817507"/>
            <a:chExt cx="3997190" cy="549794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1FABF16-A814-40A0-A176-EA1652568739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D1D8181-677F-4299-83B3-73622D3D4BEB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menarik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kesimpulan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dilakukan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secara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Hasil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ilmiah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memberikan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dan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konklusi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jika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tidak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dipengaruhi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oleh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faktor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6ADF70B-E6BD-4770-943D-8E76E3BE7189}"/>
                </a:ext>
              </a:extLst>
            </p:cNvPr>
            <p:cNvSpPr txBox="1"/>
            <p:nvPr/>
          </p:nvSpPr>
          <p:spPr>
            <a:xfrm>
              <a:off x="7373613" y="2456737"/>
              <a:ext cx="1890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endParaRPr lang="en-US" sz="1800" b="1" i="0" u="none" strike="noStrike" baseline="0" dirty="0">
                <a:solidFill>
                  <a:srgbClr val="35375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2CDF3F1-694D-4909-831C-1DEE0C3C1564}"/>
              </a:ext>
            </a:extLst>
          </p:cNvPr>
          <p:cNvGrpSpPr/>
          <p:nvPr/>
        </p:nvGrpSpPr>
        <p:grpSpPr>
          <a:xfrm rot="4500000">
            <a:off x="-1558587" y="5265573"/>
            <a:ext cx="3997190" cy="5497940"/>
            <a:chOff x="7115571" y="817507"/>
            <a:chExt cx="3997190" cy="54979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97D5F4B-2123-42FF-8314-BA3CA596EE3E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E1F6F20-47FE-45DE-914A-5E34F27971EB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jawaban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dugaan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sementara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terhadap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pertanyaan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banyak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memberikan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manfaat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bagi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pelaksanaan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8965CB1-E4DD-4BAC-9D3A-1B0473CC2031}"/>
                </a:ext>
              </a:extLst>
            </p:cNvPr>
            <p:cNvSpPr txBox="1"/>
            <p:nvPr/>
          </p:nvSpPr>
          <p:spPr>
            <a:xfrm>
              <a:off x="7373613" y="2456737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endParaRPr lang="en-US" sz="1800" b="1" i="0" u="none" strike="noStrike" baseline="0" dirty="0">
                <a:solidFill>
                  <a:srgbClr val="35375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D4E656A-3D59-4848-AA76-5B4BDEE0E636}"/>
              </a:ext>
            </a:extLst>
          </p:cNvPr>
          <p:cNvGrpSpPr/>
          <p:nvPr/>
        </p:nvGrpSpPr>
        <p:grpSpPr>
          <a:xfrm rot="4500000">
            <a:off x="-1128284" y="5461874"/>
            <a:ext cx="3997190" cy="5497940"/>
            <a:chOff x="7115571" y="817507"/>
            <a:chExt cx="3997190" cy="5497940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58C1AF8-69D8-461A-A6D0-775C6AB0F17B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8603E9B-A24F-4B47-BC20-17801A2AA899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dapat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dilaksanakan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setalah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jelas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masalahnya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Dengan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kata lain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langkah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pertama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harus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dilakukan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oleh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mengidentifikasi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dan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merumuskan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masalah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277413F-D780-4CE0-BE6F-58D1044E269A}"/>
                </a:ext>
              </a:extLst>
            </p:cNvPr>
            <p:cNvSpPr txBox="1"/>
            <p:nvPr/>
          </p:nvSpPr>
          <p:spPr>
            <a:xfrm>
              <a:off x="7373613" y="2456737"/>
              <a:ext cx="2634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Metodologi</a:t>
              </a:r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185EABD-3510-4B73-9CCA-1FA0A0E5F7F6}"/>
              </a:ext>
            </a:extLst>
          </p:cNvPr>
          <p:cNvSpPr/>
          <p:nvPr/>
        </p:nvSpPr>
        <p:spPr>
          <a:xfrm rot="900000">
            <a:off x="-192734" y="5220602"/>
            <a:ext cx="3384524" cy="2381976"/>
          </a:xfrm>
          <a:custGeom>
            <a:avLst/>
            <a:gdLst>
              <a:gd name="connsiteX0" fmla="*/ 72280 w 3384524"/>
              <a:gd name="connsiteY0" fmla="*/ 9000 h 2381976"/>
              <a:gd name="connsiteX1" fmla="*/ 116858 w 3384524"/>
              <a:gd name="connsiteY1" fmla="*/ 0 h 2381976"/>
              <a:gd name="connsiteX2" fmla="*/ 802208 w 3384524"/>
              <a:gd name="connsiteY2" fmla="*/ 0 h 2381976"/>
              <a:gd name="connsiteX3" fmla="*/ 916733 w 3384524"/>
              <a:gd name="connsiteY3" fmla="*/ 114525 h 2381976"/>
              <a:gd name="connsiteX4" fmla="*/ 916733 w 3384524"/>
              <a:gd name="connsiteY4" fmla="*/ 308669 h 2381976"/>
              <a:gd name="connsiteX5" fmla="*/ 3038965 w 3384524"/>
              <a:gd name="connsiteY5" fmla="*/ 308669 h 2381976"/>
              <a:gd name="connsiteX6" fmla="*/ 3384523 w 3384524"/>
              <a:gd name="connsiteY6" fmla="*/ 654227 h 2381976"/>
              <a:gd name="connsiteX7" fmla="*/ 3384524 w 3384524"/>
              <a:gd name="connsiteY7" fmla="*/ 2381976 h 2381976"/>
              <a:gd name="connsiteX8" fmla="*/ 1 w 3384524"/>
              <a:gd name="connsiteY8" fmla="*/ 2381976 h 2381976"/>
              <a:gd name="connsiteX9" fmla="*/ 0 w 3384524"/>
              <a:gd name="connsiteY9" fmla="*/ 654227 h 2381976"/>
              <a:gd name="connsiteX10" fmla="*/ 2333 w 3384524"/>
              <a:gd name="connsiteY10" fmla="*/ 631089 h 2381976"/>
              <a:gd name="connsiteX11" fmla="*/ 2333 w 3384524"/>
              <a:gd name="connsiteY11" fmla="*/ 114525 h 2381976"/>
              <a:gd name="connsiteX12" fmla="*/ 72280 w 3384524"/>
              <a:gd name="connsiteY12" fmla="*/ 9000 h 238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84524" h="2381976">
                <a:moveTo>
                  <a:pt x="72280" y="9000"/>
                </a:moveTo>
                <a:cubicBezTo>
                  <a:pt x="85981" y="3205"/>
                  <a:pt x="101046" y="0"/>
                  <a:pt x="116858" y="0"/>
                </a:cubicBezTo>
                <a:lnTo>
                  <a:pt x="802208" y="0"/>
                </a:lnTo>
                <a:cubicBezTo>
                  <a:pt x="865458" y="0"/>
                  <a:pt x="916733" y="51275"/>
                  <a:pt x="916733" y="114525"/>
                </a:cubicBezTo>
                <a:lnTo>
                  <a:pt x="916733" y="308669"/>
                </a:lnTo>
                <a:lnTo>
                  <a:pt x="3038965" y="308669"/>
                </a:lnTo>
                <a:cubicBezTo>
                  <a:pt x="3229811" y="308669"/>
                  <a:pt x="3384523" y="463381"/>
                  <a:pt x="3384523" y="654227"/>
                </a:cubicBezTo>
                <a:lnTo>
                  <a:pt x="3384524" y="2381976"/>
                </a:lnTo>
                <a:lnTo>
                  <a:pt x="1" y="2381976"/>
                </a:lnTo>
                <a:lnTo>
                  <a:pt x="0" y="654227"/>
                </a:lnTo>
                <a:lnTo>
                  <a:pt x="2333" y="631089"/>
                </a:lnTo>
                <a:lnTo>
                  <a:pt x="2333" y="114525"/>
                </a:lnTo>
                <a:cubicBezTo>
                  <a:pt x="2333" y="67088"/>
                  <a:pt x="31175" y="26386"/>
                  <a:pt x="72280" y="9000"/>
                </a:cubicBezTo>
                <a:close/>
              </a:path>
            </a:pathLst>
          </a:cu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381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3D4023-3DFE-4DDB-A197-4893D6173A47}"/>
              </a:ext>
            </a:extLst>
          </p:cNvPr>
          <p:cNvSpPr txBox="1"/>
          <p:nvPr/>
        </p:nvSpPr>
        <p:spPr>
          <a:xfrm>
            <a:off x="2144637" y="3257820"/>
            <a:ext cx="2691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944535" y="63641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037510" y="630983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508519" y="44641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654849" y="68154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1764726" y="2761076"/>
            <a:ext cx="3451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42887" y="3895341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2112487" y="517144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8EF90CA-D5C1-4039-B494-5F64B61DAE4A}"/>
              </a:ext>
            </a:extLst>
          </p:cNvPr>
          <p:cNvSpPr/>
          <p:nvPr/>
        </p:nvSpPr>
        <p:spPr>
          <a:xfrm rot="900000">
            <a:off x="-192733" y="5220601"/>
            <a:ext cx="3384524" cy="2381976"/>
          </a:xfrm>
          <a:custGeom>
            <a:avLst/>
            <a:gdLst>
              <a:gd name="connsiteX0" fmla="*/ 72280 w 3384524"/>
              <a:gd name="connsiteY0" fmla="*/ 9000 h 2381976"/>
              <a:gd name="connsiteX1" fmla="*/ 116858 w 3384524"/>
              <a:gd name="connsiteY1" fmla="*/ 0 h 2381976"/>
              <a:gd name="connsiteX2" fmla="*/ 802208 w 3384524"/>
              <a:gd name="connsiteY2" fmla="*/ 0 h 2381976"/>
              <a:gd name="connsiteX3" fmla="*/ 916733 w 3384524"/>
              <a:gd name="connsiteY3" fmla="*/ 114525 h 2381976"/>
              <a:gd name="connsiteX4" fmla="*/ 916733 w 3384524"/>
              <a:gd name="connsiteY4" fmla="*/ 308669 h 2381976"/>
              <a:gd name="connsiteX5" fmla="*/ 3038965 w 3384524"/>
              <a:gd name="connsiteY5" fmla="*/ 308669 h 2381976"/>
              <a:gd name="connsiteX6" fmla="*/ 3384523 w 3384524"/>
              <a:gd name="connsiteY6" fmla="*/ 654227 h 2381976"/>
              <a:gd name="connsiteX7" fmla="*/ 3384524 w 3384524"/>
              <a:gd name="connsiteY7" fmla="*/ 2381976 h 2381976"/>
              <a:gd name="connsiteX8" fmla="*/ 1 w 3384524"/>
              <a:gd name="connsiteY8" fmla="*/ 2381976 h 2381976"/>
              <a:gd name="connsiteX9" fmla="*/ 0 w 3384524"/>
              <a:gd name="connsiteY9" fmla="*/ 654227 h 2381976"/>
              <a:gd name="connsiteX10" fmla="*/ 2333 w 3384524"/>
              <a:gd name="connsiteY10" fmla="*/ 631089 h 2381976"/>
              <a:gd name="connsiteX11" fmla="*/ 2333 w 3384524"/>
              <a:gd name="connsiteY11" fmla="*/ 114525 h 2381976"/>
              <a:gd name="connsiteX12" fmla="*/ 72280 w 3384524"/>
              <a:gd name="connsiteY12" fmla="*/ 9000 h 238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84524" h="2381976">
                <a:moveTo>
                  <a:pt x="72280" y="9000"/>
                </a:moveTo>
                <a:cubicBezTo>
                  <a:pt x="85981" y="3205"/>
                  <a:pt x="101046" y="0"/>
                  <a:pt x="116858" y="0"/>
                </a:cubicBezTo>
                <a:lnTo>
                  <a:pt x="802208" y="0"/>
                </a:lnTo>
                <a:cubicBezTo>
                  <a:pt x="865458" y="0"/>
                  <a:pt x="916733" y="51275"/>
                  <a:pt x="916733" y="114525"/>
                </a:cubicBezTo>
                <a:lnTo>
                  <a:pt x="916733" y="308669"/>
                </a:lnTo>
                <a:lnTo>
                  <a:pt x="3038965" y="308669"/>
                </a:lnTo>
                <a:cubicBezTo>
                  <a:pt x="3229811" y="308669"/>
                  <a:pt x="3384523" y="463381"/>
                  <a:pt x="3384523" y="654227"/>
                </a:cubicBezTo>
                <a:lnTo>
                  <a:pt x="3384524" y="2381976"/>
                </a:lnTo>
                <a:lnTo>
                  <a:pt x="1" y="2381976"/>
                </a:lnTo>
                <a:lnTo>
                  <a:pt x="0" y="654227"/>
                </a:lnTo>
                <a:lnTo>
                  <a:pt x="2333" y="631089"/>
                </a:lnTo>
                <a:lnTo>
                  <a:pt x="2333" y="114525"/>
                </a:lnTo>
                <a:cubicBezTo>
                  <a:pt x="2333" y="67088"/>
                  <a:pt x="31175" y="26386"/>
                  <a:pt x="72280" y="9000"/>
                </a:cubicBezTo>
                <a:close/>
              </a:path>
            </a:pathLst>
          </a:custGeom>
          <a:solidFill>
            <a:srgbClr val="3537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17A56AC-8AE1-433F-9694-1CCAF61A89D0}"/>
              </a:ext>
            </a:extLst>
          </p:cNvPr>
          <p:cNvGrpSpPr/>
          <p:nvPr/>
        </p:nvGrpSpPr>
        <p:grpSpPr>
          <a:xfrm>
            <a:off x="7115571" y="817507"/>
            <a:ext cx="3997190" cy="5497940"/>
            <a:chOff x="7115571" y="817507"/>
            <a:chExt cx="3997190" cy="54979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31D295D-0333-41D2-94DB-452287600916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7E8F05-85FE-4051-B0FA-0B3BC0CA8971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dapat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dilaksanakan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setalah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jelas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masalahnya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Dengan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kata lain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langkah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pertama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harus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dilakukan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oleh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mengidentifikasi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dan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merumuskan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masalah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1FABCEB-CCC0-44E6-9267-09F25030B310}"/>
                </a:ext>
              </a:extLst>
            </p:cNvPr>
            <p:cNvSpPr txBox="1"/>
            <p:nvPr/>
          </p:nvSpPr>
          <p:spPr>
            <a:xfrm>
              <a:off x="7373613" y="2456737"/>
              <a:ext cx="2634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Metodologi</a:t>
              </a:r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C622FC9-A173-485A-88A0-74FFA275EF9D}"/>
              </a:ext>
            </a:extLst>
          </p:cNvPr>
          <p:cNvGrpSpPr/>
          <p:nvPr/>
        </p:nvGrpSpPr>
        <p:grpSpPr>
          <a:xfrm rot="4500000">
            <a:off x="-1988891" y="4965812"/>
            <a:ext cx="3997190" cy="5497940"/>
            <a:chOff x="7115571" y="817507"/>
            <a:chExt cx="3997190" cy="5497940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DFE83A4-0E87-4235-8B96-D3ADE7340CAE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3D56182-0AB1-4D1E-B99D-11F402BBB4F9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menarik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kesimpulan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dilakukan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secara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Hasil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ilmiah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memberikan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dan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konklusi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jika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tidak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dipengaruhi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oleh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faktor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136D1D9-B1B2-495F-A117-4FEEC13FFE4D}"/>
                </a:ext>
              </a:extLst>
            </p:cNvPr>
            <p:cNvSpPr txBox="1"/>
            <p:nvPr/>
          </p:nvSpPr>
          <p:spPr>
            <a:xfrm>
              <a:off x="7373613" y="2456737"/>
              <a:ext cx="1890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endParaRPr lang="en-US" sz="1800" b="1" i="0" u="none" strike="noStrike" baseline="0" dirty="0">
                <a:solidFill>
                  <a:srgbClr val="35375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4C2417C-8336-4AAD-8CD3-C0562F72FB7F}"/>
              </a:ext>
            </a:extLst>
          </p:cNvPr>
          <p:cNvGrpSpPr/>
          <p:nvPr/>
        </p:nvGrpSpPr>
        <p:grpSpPr>
          <a:xfrm rot="4500000">
            <a:off x="-1558587" y="5265573"/>
            <a:ext cx="3997190" cy="5497940"/>
            <a:chOff x="7115571" y="817507"/>
            <a:chExt cx="3997190" cy="5497940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38D4145-EA52-4C05-9803-3666BCB73C2E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41F117D-5BF9-4274-A1B7-AC6A81A15A47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jawaban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dugaan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sementara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terhadap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pertanyaan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banyak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memberikan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manfaat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bagi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pelaksanaan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F8579FC-5BDF-4B99-B692-43D2354E1703}"/>
                </a:ext>
              </a:extLst>
            </p:cNvPr>
            <p:cNvSpPr txBox="1"/>
            <p:nvPr/>
          </p:nvSpPr>
          <p:spPr>
            <a:xfrm>
              <a:off x="7373613" y="2456737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endParaRPr lang="en-US" sz="1800" b="1" i="0" u="none" strike="noStrike" baseline="0" dirty="0">
                <a:solidFill>
                  <a:srgbClr val="35375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402CE35-3A9A-4944-84DB-6F4245F60DCA}"/>
              </a:ext>
            </a:extLst>
          </p:cNvPr>
          <p:cNvSpPr/>
          <p:nvPr/>
        </p:nvSpPr>
        <p:spPr>
          <a:xfrm rot="900000">
            <a:off x="-517680" y="5334902"/>
            <a:ext cx="3384524" cy="2381976"/>
          </a:xfrm>
          <a:custGeom>
            <a:avLst/>
            <a:gdLst>
              <a:gd name="connsiteX0" fmla="*/ 72280 w 3384524"/>
              <a:gd name="connsiteY0" fmla="*/ 9000 h 2381976"/>
              <a:gd name="connsiteX1" fmla="*/ 116858 w 3384524"/>
              <a:gd name="connsiteY1" fmla="*/ 0 h 2381976"/>
              <a:gd name="connsiteX2" fmla="*/ 802208 w 3384524"/>
              <a:gd name="connsiteY2" fmla="*/ 0 h 2381976"/>
              <a:gd name="connsiteX3" fmla="*/ 916733 w 3384524"/>
              <a:gd name="connsiteY3" fmla="*/ 114525 h 2381976"/>
              <a:gd name="connsiteX4" fmla="*/ 916733 w 3384524"/>
              <a:gd name="connsiteY4" fmla="*/ 308669 h 2381976"/>
              <a:gd name="connsiteX5" fmla="*/ 3038965 w 3384524"/>
              <a:gd name="connsiteY5" fmla="*/ 308669 h 2381976"/>
              <a:gd name="connsiteX6" fmla="*/ 3384523 w 3384524"/>
              <a:gd name="connsiteY6" fmla="*/ 654227 h 2381976"/>
              <a:gd name="connsiteX7" fmla="*/ 3384524 w 3384524"/>
              <a:gd name="connsiteY7" fmla="*/ 2381976 h 2381976"/>
              <a:gd name="connsiteX8" fmla="*/ 1 w 3384524"/>
              <a:gd name="connsiteY8" fmla="*/ 2381976 h 2381976"/>
              <a:gd name="connsiteX9" fmla="*/ 0 w 3384524"/>
              <a:gd name="connsiteY9" fmla="*/ 654227 h 2381976"/>
              <a:gd name="connsiteX10" fmla="*/ 2333 w 3384524"/>
              <a:gd name="connsiteY10" fmla="*/ 631089 h 2381976"/>
              <a:gd name="connsiteX11" fmla="*/ 2333 w 3384524"/>
              <a:gd name="connsiteY11" fmla="*/ 114525 h 2381976"/>
              <a:gd name="connsiteX12" fmla="*/ 72280 w 3384524"/>
              <a:gd name="connsiteY12" fmla="*/ 9000 h 238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84524" h="2381976">
                <a:moveTo>
                  <a:pt x="72280" y="9000"/>
                </a:moveTo>
                <a:cubicBezTo>
                  <a:pt x="85981" y="3205"/>
                  <a:pt x="101046" y="0"/>
                  <a:pt x="116858" y="0"/>
                </a:cubicBezTo>
                <a:lnTo>
                  <a:pt x="802208" y="0"/>
                </a:lnTo>
                <a:cubicBezTo>
                  <a:pt x="865458" y="0"/>
                  <a:pt x="916733" y="51275"/>
                  <a:pt x="916733" y="114525"/>
                </a:cubicBezTo>
                <a:lnTo>
                  <a:pt x="916733" y="308669"/>
                </a:lnTo>
                <a:lnTo>
                  <a:pt x="3038965" y="308669"/>
                </a:lnTo>
                <a:cubicBezTo>
                  <a:pt x="3229811" y="308669"/>
                  <a:pt x="3384523" y="463381"/>
                  <a:pt x="3384523" y="654227"/>
                </a:cubicBezTo>
                <a:lnTo>
                  <a:pt x="3384524" y="2381976"/>
                </a:lnTo>
                <a:lnTo>
                  <a:pt x="1" y="2381976"/>
                </a:lnTo>
                <a:lnTo>
                  <a:pt x="0" y="654227"/>
                </a:lnTo>
                <a:lnTo>
                  <a:pt x="2333" y="631089"/>
                </a:lnTo>
                <a:lnTo>
                  <a:pt x="2333" y="114525"/>
                </a:lnTo>
                <a:cubicBezTo>
                  <a:pt x="2333" y="67088"/>
                  <a:pt x="31175" y="26386"/>
                  <a:pt x="72280" y="9000"/>
                </a:cubicBezTo>
                <a:close/>
              </a:path>
            </a:pathLst>
          </a:cu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30B45-0E53-47A2-8D90-D7E505A1120E}"/>
              </a:ext>
            </a:extLst>
          </p:cNvPr>
          <p:cNvSpPr txBox="1"/>
          <p:nvPr/>
        </p:nvSpPr>
        <p:spPr>
          <a:xfrm>
            <a:off x="7226300" y="-149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984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3D4023-3DFE-4DDB-A197-4893D6173A47}"/>
              </a:ext>
            </a:extLst>
          </p:cNvPr>
          <p:cNvSpPr txBox="1"/>
          <p:nvPr/>
        </p:nvSpPr>
        <p:spPr>
          <a:xfrm>
            <a:off x="2144637" y="3257820"/>
            <a:ext cx="2691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944535" y="63641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037510" y="630983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508519" y="44641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654849" y="68154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1764726" y="2761076"/>
            <a:ext cx="3451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42887" y="3895341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2112487" y="517144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8EF90CA-D5C1-4039-B494-5F64B61DAE4A}"/>
              </a:ext>
            </a:extLst>
          </p:cNvPr>
          <p:cNvSpPr/>
          <p:nvPr/>
        </p:nvSpPr>
        <p:spPr>
          <a:xfrm rot="900000">
            <a:off x="-192733" y="5220601"/>
            <a:ext cx="3384524" cy="2381976"/>
          </a:xfrm>
          <a:custGeom>
            <a:avLst/>
            <a:gdLst>
              <a:gd name="connsiteX0" fmla="*/ 72280 w 3384524"/>
              <a:gd name="connsiteY0" fmla="*/ 9000 h 2381976"/>
              <a:gd name="connsiteX1" fmla="*/ 116858 w 3384524"/>
              <a:gd name="connsiteY1" fmla="*/ 0 h 2381976"/>
              <a:gd name="connsiteX2" fmla="*/ 802208 w 3384524"/>
              <a:gd name="connsiteY2" fmla="*/ 0 h 2381976"/>
              <a:gd name="connsiteX3" fmla="*/ 916733 w 3384524"/>
              <a:gd name="connsiteY3" fmla="*/ 114525 h 2381976"/>
              <a:gd name="connsiteX4" fmla="*/ 916733 w 3384524"/>
              <a:gd name="connsiteY4" fmla="*/ 308669 h 2381976"/>
              <a:gd name="connsiteX5" fmla="*/ 3038965 w 3384524"/>
              <a:gd name="connsiteY5" fmla="*/ 308669 h 2381976"/>
              <a:gd name="connsiteX6" fmla="*/ 3384523 w 3384524"/>
              <a:gd name="connsiteY6" fmla="*/ 654227 h 2381976"/>
              <a:gd name="connsiteX7" fmla="*/ 3384524 w 3384524"/>
              <a:gd name="connsiteY7" fmla="*/ 2381976 h 2381976"/>
              <a:gd name="connsiteX8" fmla="*/ 1 w 3384524"/>
              <a:gd name="connsiteY8" fmla="*/ 2381976 h 2381976"/>
              <a:gd name="connsiteX9" fmla="*/ 0 w 3384524"/>
              <a:gd name="connsiteY9" fmla="*/ 654227 h 2381976"/>
              <a:gd name="connsiteX10" fmla="*/ 2333 w 3384524"/>
              <a:gd name="connsiteY10" fmla="*/ 631089 h 2381976"/>
              <a:gd name="connsiteX11" fmla="*/ 2333 w 3384524"/>
              <a:gd name="connsiteY11" fmla="*/ 114525 h 2381976"/>
              <a:gd name="connsiteX12" fmla="*/ 72280 w 3384524"/>
              <a:gd name="connsiteY12" fmla="*/ 9000 h 238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84524" h="2381976">
                <a:moveTo>
                  <a:pt x="72280" y="9000"/>
                </a:moveTo>
                <a:cubicBezTo>
                  <a:pt x="85981" y="3205"/>
                  <a:pt x="101046" y="0"/>
                  <a:pt x="116858" y="0"/>
                </a:cubicBezTo>
                <a:lnTo>
                  <a:pt x="802208" y="0"/>
                </a:lnTo>
                <a:cubicBezTo>
                  <a:pt x="865458" y="0"/>
                  <a:pt x="916733" y="51275"/>
                  <a:pt x="916733" y="114525"/>
                </a:cubicBezTo>
                <a:lnTo>
                  <a:pt x="916733" y="308669"/>
                </a:lnTo>
                <a:lnTo>
                  <a:pt x="3038965" y="308669"/>
                </a:lnTo>
                <a:cubicBezTo>
                  <a:pt x="3229811" y="308669"/>
                  <a:pt x="3384523" y="463381"/>
                  <a:pt x="3384523" y="654227"/>
                </a:cubicBezTo>
                <a:lnTo>
                  <a:pt x="3384524" y="2381976"/>
                </a:lnTo>
                <a:lnTo>
                  <a:pt x="1" y="2381976"/>
                </a:lnTo>
                <a:lnTo>
                  <a:pt x="0" y="654227"/>
                </a:lnTo>
                <a:lnTo>
                  <a:pt x="2333" y="631089"/>
                </a:lnTo>
                <a:lnTo>
                  <a:pt x="2333" y="114525"/>
                </a:lnTo>
                <a:cubicBezTo>
                  <a:pt x="2333" y="67088"/>
                  <a:pt x="31175" y="26386"/>
                  <a:pt x="72280" y="9000"/>
                </a:cubicBezTo>
                <a:close/>
              </a:path>
            </a:pathLst>
          </a:custGeom>
          <a:solidFill>
            <a:srgbClr val="3537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17A56AC-8AE1-433F-9694-1CCAF61A89D0}"/>
              </a:ext>
            </a:extLst>
          </p:cNvPr>
          <p:cNvGrpSpPr/>
          <p:nvPr/>
        </p:nvGrpSpPr>
        <p:grpSpPr>
          <a:xfrm>
            <a:off x="7115571" y="817507"/>
            <a:ext cx="3997190" cy="5497940"/>
            <a:chOff x="7115571" y="817507"/>
            <a:chExt cx="3997190" cy="54979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31D295D-0333-41D2-94DB-452287600916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7E8F05-85FE-4051-B0FA-0B3BC0CA8971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jawaban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dugaan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sementara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terhadap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pertanyaan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banyak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memberikan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manfaat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bagi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pelaksanaan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1FABCEB-CCC0-44E6-9267-09F25030B310}"/>
                </a:ext>
              </a:extLst>
            </p:cNvPr>
            <p:cNvSpPr txBox="1"/>
            <p:nvPr/>
          </p:nvSpPr>
          <p:spPr>
            <a:xfrm>
              <a:off x="7373613" y="2456737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endParaRPr lang="en-US" sz="1800" b="1" i="0" u="none" strike="noStrike" baseline="0" dirty="0">
                <a:solidFill>
                  <a:srgbClr val="35375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5DCD9C4-31A0-4066-9F55-0CB5AC82D3B5}"/>
              </a:ext>
            </a:extLst>
          </p:cNvPr>
          <p:cNvGrpSpPr/>
          <p:nvPr/>
        </p:nvGrpSpPr>
        <p:grpSpPr>
          <a:xfrm rot="4500000">
            <a:off x="-1988891" y="4965812"/>
            <a:ext cx="3997190" cy="5497940"/>
            <a:chOff x="7115571" y="817507"/>
            <a:chExt cx="3997190" cy="5497940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B491FF1-BF74-4E4C-B57A-682A70816E7D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DB4D0FF-97EE-439F-9F34-3C09AB2A7F92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menarik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kesimpulan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dilakukan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secara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Hasil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ilmiah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memberikan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dan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konklusi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jika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tidak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dipengaruhi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oleh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faktor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379D90C-27BC-4B06-8DD4-5824A3403579}"/>
                </a:ext>
              </a:extLst>
            </p:cNvPr>
            <p:cNvSpPr txBox="1"/>
            <p:nvPr/>
          </p:nvSpPr>
          <p:spPr>
            <a:xfrm>
              <a:off x="7373613" y="2456737"/>
              <a:ext cx="1890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endParaRPr lang="en-US" sz="1800" b="1" i="0" u="none" strike="noStrike" baseline="0" dirty="0">
                <a:solidFill>
                  <a:srgbClr val="35375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94E20FA-99E9-4279-BEC7-A2DECB11AF36}"/>
              </a:ext>
            </a:extLst>
          </p:cNvPr>
          <p:cNvGrpSpPr/>
          <p:nvPr/>
        </p:nvGrpSpPr>
        <p:grpSpPr>
          <a:xfrm rot="4500000">
            <a:off x="-1128284" y="5461874"/>
            <a:ext cx="3997190" cy="5497940"/>
            <a:chOff x="7115571" y="817507"/>
            <a:chExt cx="3997190" cy="549794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89B8F84-5A0F-404F-B2D3-35DBAA5EC4DC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B60A7E2-64C3-48C5-BB3C-CF9EEC5CC377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dapat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dilaksanakan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setalah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jelas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masalahnya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Dengan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kata lain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langkah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pertama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harus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dilakukan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oleh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mengidentifikasi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dan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merumuskan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masalah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C9EA59-5715-4FFE-9C63-7DF7DEEDD449}"/>
                </a:ext>
              </a:extLst>
            </p:cNvPr>
            <p:cNvSpPr txBox="1"/>
            <p:nvPr/>
          </p:nvSpPr>
          <p:spPr>
            <a:xfrm>
              <a:off x="7373613" y="2456737"/>
              <a:ext cx="2634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Metodologi</a:t>
              </a:r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402CE35-3A9A-4944-84DB-6F4245F60DCA}"/>
              </a:ext>
            </a:extLst>
          </p:cNvPr>
          <p:cNvSpPr/>
          <p:nvPr/>
        </p:nvSpPr>
        <p:spPr>
          <a:xfrm rot="900000">
            <a:off x="-517680" y="5334902"/>
            <a:ext cx="3384524" cy="2381976"/>
          </a:xfrm>
          <a:custGeom>
            <a:avLst/>
            <a:gdLst>
              <a:gd name="connsiteX0" fmla="*/ 72280 w 3384524"/>
              <a:gd name="connsiteY0" fmla="*/ 9000 h 2381976"/>
              <a:gd name="connsiteX1" fmla="*/ 116858 w 3384524"/>
              <a:gd name="connsiteY1" fmla="*/ 0 h 2381976"/>
              <a:gd name="connsiteX2" fmla="*/ 802208 w 3384524"/>
              <a:gd name="connsiteY2" fmla="*/ 0 h 2381976"/>
              <a:gd name="connsiteX3" fmla="*/ 916733 w 3384524"/>
              <a:gd name="connsiteY3" fmla="*/ 114525 h 2381976"/>
              <a:gd name="connsiteX4" fmla="*/ 916733 w 3384524"/>
              <a:gd name="connsiteY4" fmla="*/ 308669 h 2381976"/>
              <a:gd name="connsiteX5" fmla="*/ 3038965 w 3384524"/>
              <a:gd name="connsiteY5" fmla="*/ 308669 h 2381976"/>
              <a:gd name="connsiteX6" fmla="*/ 3384523 w 3384524"/>
              <a:gd name="connsiteY6" fmla="*/ 654227 h 2381976"/>
              <a:gd name="connsiteX7" fmla="*/ 3384524 w 3384524"/>
              <a:gd name="connsiteY7" fmla="*/ 2381976 h 2381976"/>
              <a:gd name="connsiteX8" fmla="*/ 1 w 3384524"/>
              <a:gd name="connsiteY8" fmla="*/ 2381976 h 2381976"/>
              <a:gd name="connsiteX9" fmla="*/ 0 w 3384524"/>
              <a:gd name="connsiteY9" fmla="*/ 654227 h 2381976"/>
              <a:gd name="connsiteX10" fmla="*/ 2333 w 3384524"/>
              <a:gd name="connsiteY10" fmla="*/ 631089 h 2381976"/>
              <a:gd name="connsiteX11" fmla="*/ 2333 w 3384524"/>
              <a:gd name="connsiteY11" fmla="*/ 114525 h 2381976"/>
              <a:gd name="connsiteX12" fmla="*/ 72280 w 3384524"/>
              <a:gd name="connsiteY12" fmla="*/ 9000 h 238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84524" h="2381976">
                <a:moveTo>
                  <a:pt x="72280" y="9000"/>
                </a:moveTo>
                <a:cubicBezTo>
                  <a:pt x="85981" y="3205"/>
                  <a:pt x="101046" y="0"/>
                  <a:pt x="116858" y="0"/>
                </a:cubicBezTo>
                <a:lnTo>
                  <a:pt x="802208" y="0"/>
                </a:lnTo>
                <a:cubicBezTo>
                  <a:pt x="865458" y="0"/>
                  <a:pt x="916733" y="51275"/>
                  <a:pt x="916733" y="114525"/>
                </a:cubicBezTo>
                <a:lnTo>
                  <a:pt x="916733" y="308669"/>
                </a:lnTo>
                <a:lnTo>
                  <a:pt x="3038965" y="308669"/>
                </a:lnTo>
                <a:cubicBezTo>
                  <a:pt x="3229811" y="308669"/>
                  <a:pt x="3384523" y="463381"/>
                  <a:pt x="3384523" y="654227"/>
                </a:cubicBezTo>
                <a:lnTo>
                  <a:pt x="3384524" y="2381976"/>
                </a:lnTo>
                <a:lnTo>
                  <a:pt x="1" y="2381976"/>
                </a:lnTo>
                <a:lnTo>
                  <a:pt x="0" y="654227"/>
                </a:lnTo>
                <a:lnTo>
                  <a:pt x="2333" y="631089"/>
                </a:lnTo>
                <a:lnTo>
                  <a:pt x="2333" y="114525"/>
                </a:lnTo>
                <a:cubicBezTo>
                  <a:pt x="2333" y="67088"/>
                  <a:pt x="31175" y="26386"/>
                  <a:pt x="72280" y="9000"/>
                </a:cubicBezTo>
                <a:close/>
              </a:path>
            </a:pathLst>
          </a:cu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30B45-0E53-47A2-8D90-D7E505A1120E}"/>
              </a:ext>
            </a:extLst>
          </p:cNvPr>
          <p:cNvSpPr txBox="1"/>
          <p:nvPr/>
        </p:nvSpPr>
        <p:spPr>
          <a:xfrm>
            <a:off x="7226300" y="-149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407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3D4023-3DFE-4DDB-A197-4893D6173A47}"/>
              </a:ext>
            </a:extLst>
          </p:cNvPr>
          <p:cNvSpPr txBox="1"/>
          <p:nvPr/>
        </p:nvSpPr>
        <p:spPr>
          <a:xfrm>
            <a:off x="2144637" y="3257820"/>
            <a:ext cx="2691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944535" y="63641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037510" y="630983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508519" y="44641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654849" y="68154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1764726" y="2761076"/>
            <a:ext cx="3451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42887" y="3895341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2112487" y="517144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8EF90CA-D5C1-4039-B494-5F64B61DAE4A}"/>
              </a:ext>
            </a:extLst>
          </p:cNvPr>
          <p:cNvSpPr/>
          <p:nvPr/>
        </p:nvSpPr>
        <p:spPr>
          <a:xfrm rot="900000">
            <a:off x="-192733" y="5220601"/>
            <a:ext cx="3384524" cy="2381976"/>
          </a:xfrm>
          <a:custGeom>
            <a:avLst/>
            <a:gdLst>
              <a:gd name="connsiteX0" fmla="*/ 72280 w 3384524"/>
              <a:gd name="connsiteY0" fmla="*/ 9000 h 2381976"/>
              <a:gd name="connsiteX1" fmla="*/ 116858 w 3384524"/>
              <a:gd name="connsiteY1" fmla="*/ 0 h 2381976"/>
              <a:gd name="connsiteX2" fmla="*/ 802208 w 3384524"/>
              <a:gd name="connsiteY2" fmla="*/ 0 h 2381976"/>
              <a:gd name="connsiteX3" fmla="*/ 916733 w 3384524"/>
              <a:gd name="connsiteY3" fmla="*/ 114525 h 2381976"/>
              <a:gd name="connsiteX4" fmla="*/ 916733 w 3384524"/>
              <a:gd name="connsiteY4" fmla="*/ 308669 h 2381976"/>
              <a:gd name="connsiteX5" fmla="*/ 3038965 w 3384524"/>
              <a:gd name="connsiteY5" fmla="*/ 308669 h 2381976"/>
              <a:gd name="connsiteX6" fmla="*/ 3384523 w 3384524"/>
              <a:gd name="connsiteY6" fmla="*/ 654227 h 2381976"/>
              <a:gd name="connsiteX7" fmla="*/ 3384524 w 3384524"/>
              <a:gd name="connsiteY7" fmla="*/ 2381976 h 2381976"/>
              <a:gd name="connsiteX8" fmla="*/ 1 w 3384524"/>
              <a:gd name="connsiteY8" fmla="*/ 2381976 h 2381976"/>
              <a:gd name="connsiteX9" fmla="*/ 0 w 3384524"/>
              <a:gd name="connsiteY9" fmla="*/ 654227 h 2381976"/>
              <a:gd name="connsiteX10" fmla="*/ 2333 w 3384524"/>
              <a:gd name="connsiteY10" fmla="*/ 631089 h 2381976"/>
              <a:gd name="connsiteX11" fmla="*/ 2333 w 3384524"/>
              <a:gd name="connsiteY11" fmla="*/ 114525 h 2381976"/>
              <a:gd name="connsiteX12" fmla="*/ 72280 w 3384524"/>
              <a:gd name="connsiteY12" fmla="*/ 9000 h 238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84524" h="2381976">
                <a:moveTo>
                  <a:pt x="72280" y="9000"/>
                </a:moveTo>
                <a:cubicBezTo>
                  <a:pt x="85981" y="3205"/>
                  <a:pt x="101046" y="0"/>
                  <a:pt x="116858" y="0"/>
                </a:cubicBezTo>
                <a:lnTo>
                  <a:pt x="802208" y="0"/>
                </a:lnTo>
                <a:cubicBezTo>
                  <a:pt x="865458" y="0"/>
                  <a:pt x="916733" y="51275"/>
                  <a:pt x="916733" y="114525"/>
                </a:cubicBezTo>
                <a:lnTo>
                  <a:pt x="916733" y="308669"/>
                </a:lnTo>
                <a:lnTo>
                  <a:pt x="3038965" y="308669"/>
                </a:lnTo>
                <a:cubicBezTo>
                  <a:pt x="3229811" y="308669"/>
                  <a:pt x="3384523" y="463381"/>
                  <a:pt x="3384523" y="654227"/>
                </a:cubicBezTo>
                <a:lnTo>
                  <a:pt x="3384524" y="2381976"/>
                </a:lnTo>
                <a:lnTo>
                  <a:pt x="1" y="2381976"/>
                </a:lnTo>
                <a:lnTo>
                  <a:pt x="0" y="654227"/>
                </a:lnTo>
                <a:lnTo>
                  <a:pt x="2333" y="631089"/>
                </a:lnTo>
                <a:lnTo>
                  <a:pt x="2333" y="114525"/>
                </a:lnTo>
                <a:cubicBezTo>
                  <a:pt x="2333" y="67088"/>
                  <a:pt x="31175" y="26386"/>
                  <a:pt x="72280" y="9000"/>
                </a:cubicBezTo>
                <a:close/>
              </a:path>
            </a:pathLst>
          </a:custGeom>
          <a:solidFill>
            <a:srgbClr val="3537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17A56AC-8AE1-433F-9694-1CCAF61A89D0}"/>
              </a:ext>
            </a:extLst>
          </p:cNvPr>
          <p:cNvGrpSpPr/>
          <p:nvPr/>
        </p:nvGrpSpPr>
        <p:grpSpPr>
          <a:xfrm>
            <a:off x="7115571" y="817507"/>
            <a:ext cx="3997190" cy="5497940"/>
            <a:chOff x="7115571" y="817507"/>
            <a:chExt cx="3997190" cy="54979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31D295D-0333-41D2-94DB-452287600916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7E8F05-85FE-4051-B0FA-0B3BC0CA8971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menarik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kesimpulan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dilakukan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secara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Hasil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ilmiah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memberikan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dan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konklusi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jika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tidak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dipengaruhi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oleh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faktor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1FABCEB-CCC0-44E6-9267-09F25030B310}"/>
                </a:ext>
              </a:extLst>
            </p:cNvPr>
            <p:cNvSpPr txBox="1"/>
            <p:nvPr/>
          </p:nvSpPr>
          <p:spPr>
            <a:xfrm>
              <a:off x="7373613" y="2456737"/>
              <a:ext cx="1890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endParaRPr lang="en-US" sz="1800" b="1" i="0" u="none" strike="noStrike" baseline="0" dirty="0">
                <a:solidFill>
                  <a:srgbClr val="35375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8864153-CCD1-4F15-B76D-01EE684FCACD}"/>
              </a:ext>
            </a:extLst>
          </p:cNvPr>
          <p:cNvGrpSpPr/>
          <p:nvPr/>
        </p:nvGrpSpPr>
        <p:grpSpPr>
          <a:xfrm rot="4500000">
            <a:off x="-1558587" y="5265573"/>
            <a:ext cx="3997190" cy="5497940"/>
            <a:chOff x="7115571" y="817507"/>
            <a:chExt cx="3997190" cy="5497940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6AD0FAB-B391-4B93-BE9C-A3E8B6748677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F80CFB9-E1A6-4850-B7AC-2FD034420B53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jawaban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dugaan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sementara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terhadap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pertanyaan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banyak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memberikan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manfaat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bagi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pelaksanaan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CE6429-9BC3-4CF6-9227-1F0D507468A5}"/>
                </a:ext>
              </a:extLst>
            </p:cNvPr>
            <p:cNvSpPr txBox="1"/>
            <p:nvPr/>
          </p:nvSpPr>
          <p:spPr>
            <a:xfrm>
              <a:off x="7373613" y="2456737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endParaRPr lang="en-US" sz="1800" b="1" i="0" u="none" strike="noStrike" baseline="0" dirty="0">
                <a:solidFill>
                  <a:srgbClr val="35375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68E5AA7-1D6F-46B7-8B80-A6A9932980CE}"/>
              </a:ext>
            </a:extLst>
          </p:cNvPr>
          <p:cNvGrpSpPr/>
          <p:nvPr/>
        </p:nvGrpSpPr>
        <p:grpSpPr>
          <a:xfrm rot="4500000">
            <a:off x="-1128283" y="5527286"/>
            <a:ext cx="3997190" cy="5497940"/>
            <a:chOff x="7115571" y="817507"/>
            <a:chExt cx="3997190" cy="549794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4B5781B-904C-40F4-ADEC-C2C3CFAA842A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D4760A8-2F3F-4AB5-85EB-3FF3BEF36854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jawaban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dugaan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sementara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terhadap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pertanyaan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banyak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memberikan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manfaat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bagi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pelaksanaan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BBEA5CB-85AC-435B-BA59-4F7645451B6D}"/>
                </a:ext>
              </a:extLst>
            </p:cNvPr>
            <p:cNvSpPr txBox="1"/>
            <p:nvPr/>
          </p:nvSpPr>
          <p:spPr>
            <a:xfrm>
              <a:off x="7373613" y="2456737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endParaRPr lang="en-US" sz="1800" b="1" i="0" u="none" strike="noStrike" baseline="0" dirty="0">
                <a:solidFill>
                  <a:srgbClr val="35375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402CE35-3A9A-4944-84DB-6F4245F60DCA}"/>
              </a:ext>
            </a:extLst>
          </p:cNvPr>
          <p:cNvSpPr/>
          <p:nvPr/>
        </p:nvSpPr>
        <p:spPr>
          <a:xfrm rot="900000">
            <a:off x="-517680" y="5334902"/>
            <a:ext cx="3384524" cy="2381976"/>
          </a:xfrm>
          <a:custGeom>
            <a:avLst/>
            <a:gdLst>
              <a:gd name="connsiteX0" fmla="*/ 72280 w 3384524"/>
              <a:gd name="connsiteY0" fmla="*/ 9000 h 2381976"/>
              <a:gd name="connsiteX1" fmla="*/ 116858 w 3384524"/>
              <a:gd name="connsiteY1" fmla="*/ 0 h 2381976"/>
              <a:gd name="connsiteX2" fmla="*/ 802208 w 3384524"/>
              <a:gd name="connsiteY2" fmla="*/ 0 h 2381976"/>
              <a:gd name="connsiteX3" fmla="*/ 916733 w 3384524"/>
              <a:gd name="connsiteY3" fmla="*/ 114525 h 2381976"/>
              <a:gd name="connsiteX4" fmla="*/ 916733 w 3384524"/>
              <a:gd name="connsiteY4" fmla="*/ 308669 h 2381976"/>
              <a:gd name="connsiteX5" fmla="*/ 3038965 w 3384524"/>
              <a:gd name="connsiteY5" fmla="*/ 308669 h 2381976"/>
              <a:gd name="connsiteX6" fmla="*/ 3384523 w 3384524"/>
              <a:gd name="connsiteY6" fmla="*/ 654227 h 2381976"/>
              <a:gd name="connsiteX7" fmla="*/ 3384524 w 3384524"/>
              <a:gd name="connsiteY7" fmla="*/ 2381976 h 2381976"/>
              <a:gd name="connsiteX8" fmla="*/ 1 w 3384524"/>
              <a:gd name="connsiteY8" fmla="*/ 2381976 h 2381976"/>
              <a:gd name="connsiteX9" fmla="*/ 0 w 3384524"/>
              <a:gd name="connsiteY9" fmla="*/ 654227 h 2381976"/>
              <a:gd name="connsiteX10" fmla="*/ 2333 w 3384524"/>
              <a:gd name="connsiteY10" fmla="*/ 631089 h 2381976"/>
              <a:gd name="connsiteX11" fmla="*/ 2333 w 3384524"/>
              <a:gd name="connsiteY11" fmla="*/ 114525 h 2381976"/>
              <a:gd name="connsiteX12" fmla="*/ 72280 w 3384524"/>
              <a:gd name="connsiteY12" fmla="*/ 9000 h 238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84524" h="2381976">
                <a:moveTo>
                  <a:pt x="72280" y="9000"/>
                </a:moveTo>
                <a:cubicBezTo>
                  <a:pt x="85981" y="3205"/>
                  <a:pt x="101046" y="0"/>
                  <a:pt x="116858" y="0"/>
                </a:cubicBezTo>
                <a:lnTo>
                  <a:pt x="802208" y="0"/>
                </a:lnTo>
                <a:cubicBezTo>
                  <a:pt x="865458" y="0"/>
                  <a:pt x="916733" y="51275"/>
                  <a:pt x="916733" y="114525"/>
                </a:cubicBezTo>
                <a:lnTo>
                  <a:pt x="916733" y="308669"/>
                </a:lnTo>
                <a:lnTo>
                  <a:pt x="3038965" y="308669"/>
                </a:lnTo>
                <a:cubicBezTo>
                  <a:pt x="3229811" y="308669"/>
                  <a:pt x="3384523" y="463381"/>
                  <a:pt x="3384523" y="654227"/>
                </a:cubicBezTo>
                <a:lnTo>
                  <a:pt x="3384524" y="2381976"/>
                </a:lnTo>
                <a:lnTo>
                  <a:pt x="1" y="2381976"/>
                </a:lnTo>
                <a:lnTo>
                  <a:pt x="0" y="654227"/>
                </a:lnTo>
                <a:lnTo>
                  <a:pt x="2333" y="631089"/>
                </a:lnTo>
                <a:lnTo>
                  <a:pt x="2333" y="114525"/>
                </a:lnTo>
                <a:cubicBezTo>
                  <a:pt x="2333" y="67088"/>
                  <a:pt x="31175" y="26386"/>
                  <a:pt x="72280" y="9000"/>
                </a:cubicBezTo>
                <a:close/>
              </a:path>
            </a:pathLst>
          </a:cu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30B45-0E53-47A2-8D90-D7E505A1120E}"/>
              </a:ext>
            </a:extLst>
          </p:cNvPr>
          <p:cNvSpPr txBox="1"/>
          <p:nvPr/>
        </p:nvSpPr>
        <p:spPr>
          <a:xfrm>
            <a:off x="7226300" y="-149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4FCAEC7-D2E2-4000-B693-5781913DB7DE}"/>
              </a:ext>
            </a:extLst>
          </p:cNvPr>
          <p:cNvGrpSpPr/>
          <p:nvPr/>
        </p:nvGrpSpPr>
        <p:grpSpPr>
          <a:xfrm rot="19535640">
            <a:off x="11971713" y="-8844031"/>
            <a:ext cx="20218300" cy="19789815"/>
            <a:chOff x="-9172349" y="-11410528"/>
            <a:chExt cx="20218300" cy="19789815"/>
          </a:xfrm>
        </p:grpSpPr>
        <p:sp>
          <p:nvSpPr>
            <p:cNvPr id="32" name="Rectangle 4">
              <a:extLst>
                <a:ext uri="{FF2B5EF4-FFF2-40B4-BE49-F238E27FC236}">
                  <a16:creationId xmlns:a16="http://schemas.microsoft.com/office/drawing/2014/main" id="{C75995B0-499C-439C-AF5E-D6F3DF7374B5}"/>
                </a:ext>
              </a:extLst>
            </p:cNvPr>
            <p:cNvSpPr/>
            <p:nvPr/>
          </p:nvSpPr>
          <p:spPr>
            <a:xfrm>
              <a:off x="-6162810" y="-9392910"/>
              <a:ext cx="17208761" cy="17772197"/>
            </a:xfrm>
            <a:custGeom>
              <a:avLst/>
              <a:gdLst>
                <a:gd name="connsiteX0" fmla="*/ 0 w 17208761"/>
                <a:gd name="connsiteY0" fmla="*/ 0 h 9078468"/>
                <a:gd name="connsiteX1" fmla="*/ 17208761 w 17208761"/>
                <a:gd name="connsiteY1" fmla="*/ 0 h 9078468"/>
                <a:gd name="connsiteX2" fmla="*/ 17208761 w 17208761"/>
                <a:gd name="connsiteY2" fmla="*/ 9078468 h 9078468"/>
                <a:gd name="connsiteX3" fmla="*/ 0 w 17208761"/>
                <a:gd name="connsiteY3" fmla="*/ 9078468 h 9078468"/>
                <a:gd name="connsiteX4" fmla="*/ 0 w 17208761"/>
                <a:gd name="connsiteY4" fmla="*/ 0 h 9078468"/>
                <a:gd name="connsiteX0" fmla="*/ 0 w 17208761"/>
                <a:gd name="connsiteY0" fmla="*/ 0 h 9078468"/>
                <a:gd name="connsiteX1" fmla="*/ 17208761 w 17208761"/>
                <a:gd name="connsiteY1" fmla="*/ 0 h 9078468"/>
                <a:gd name="connsiteX2" fmla="*/ 17208761 w 17208761"/>
                <a:gd name="connsiteY2" fmla="*/ 9078468 h 9078468"/>
                <a:gd name="connsiteX3" fmla="*/ 319314 w 17208761"/>
                <a:gd name="connsiteY3" fmla="*/ 8846240 h 9078468"/>
                <a:gd name="connsiteX4" fmla="*/ 0 w 17208761"/>
                <a:gd name="connsiteY4" fmla="*/ 0 h 9078468"/>
                <a:gd name="connsiteX0" fmla="*/ 0 w 17208761"/>
                <a:gd name="connsiteY0" fmla="*/ 0 h 9078468"/>
                <a:gd name="connsiteX1" fmla="*/ 17208761 w 17208761"/>
                <a:gd name="connsiteY1" fmla="*/ 0 h 9078468"/>
                <a:gd name="connsiteX2" fmla="*/ 17208761 w 17208761"/>
                <a:gd name="connsiteY2" fmla="*/ 9078468 h 9078468"/>
                <a:gd name="connsiteX3" fmla="*/ 319314 w 17208761"/>
                <a:gd name="connsiteY3" fmla="*/ 8846240 h 9078468"/>
                <a:gd name="connsiteX4" fmla="*/ 0 w 17208761"/>
                <a:gd name="connsiteY4" fmla="*/ 0 h 9078468"/>
                <a:gd name="connsiteX0" fmla="*/ 0 w 17208761"/>
                <a:gd name="connsiteY0" fmla="*/ 0 h 9078468"/>
                <a:gd name="connsiteX1" fmla="*/ 17208761 w 17208761"/>
                <a:gd name="connsiteY1" fmla="*/ 0 h 9078468"/>
                <a:gd name="connsiteX2" fmla="*/ 17208761 w 17208761"/>
                <a:gd name="connsiteY2" fmla="*/ 9078468 h 9078468"/>
                <a:gd name="connsiteX3" fmla="*/ 493486 w 17208761"/>
                <a:gd name="connsiteY3" fmla="*/ 8846240 h 9078468"/>
                <a:gd name="connsiteX4" fmla="*/ 0 w 17208761"/>
                <a:gd name="connsiteY4" fmla="*/ 0 h 9078468"/>
                <a:gd name="connsiteX0" fmla="*/ 80792 w 17289553"/>
                <a:gd name="connsiteY0" fmla="*/ 0 h 9078468"/>
                <a:gd name="connsiteX1" fmla="*/ 17289553 w 17289553"/>
                <a:gd name="connsiteY1" fmla="*/ 0 h 9078468"/>
                <a:gd name="connsiteX2" fmla="*/ 17289553 w 17289553"/>
                <a:gd name="connsiteY2" fmla="*/ 9078468 h 9078468"/>
                <a:gd name="connsiteX3" fmla="*/ 574278 w 17289553"/>
                <a:gd name="connsiteY3" fmla="*/ 8846240 h 9078468"/>
                <a:gd name="connsiteX4" fmla="*/ 80792 w 17289553"/>
                <a:gd name="connsiteY4" fmla="*/ 0 h 9078468"/>
                <a:gd name="connsiteX0" fmla="*/ 80792 w 17289553"/>
                <a:gd name="connsiteY0" fmla="*/ 0 h 10368005"/>
                <a:gd name="connsiteX1" fmla="*/ 17289553 w 17289553"/>
                <a:gd name="connsiteY1" fmla="*/ 0 h 10368005"/>
                <a:gd name="connsiteX2" fmla="*/ 17289553 w 17289553"/>
                <a:gd name="connsiteY2" fmla="*/ 9078468 h 10368005"/>
                <a:gd name="connsiteX3" fmla="*/ 8402991 w 17289553"/>
                <a:gd name="connsiteY3" fmla="*/ 10367589 h 10368005"/>
                <a:gd name="connsiteX4" fmla="*/ 574278 w 17289553"/>
                <a:gd name="connsiteY4" fmla="*/ 8846240 h 10368005"/>
                <a:gd name="connsiteX5" fmla="*/ 80792 w 17289553"/>
                <a:gd name="connsiteY5" fmla="*/ 0 h 10368005"/>
                <a:gd name="connsiteX0" fmla="*/ 80792 w 17289553"/>
                <a:gd name="connsiteY0" fmla="*/ 0 h 11547159"/>
                <a:gd name="connsiteX1" fmla="*/ 17289553 w 17289553"/>
                <a:gd name="connsiteY1" fmla="*/ 0 h 11547159"/>
                <a:gd name="connsiteX2" fmla="*/ 17289553 w 17289553"/>
                <a:gd name="connsiteY2" fmla="*/ 9078468 h 11547159"/>
                <a:gd name="connsiteX3" fmla="*/ 8402991 w 17289553"/>
                <a:gd name="connsiteY3" fmla="*/ 10367589 h 11547159"/>
                <a:gd name="connsiteX4" fmla="*/ 574278 w 17289553"/>
                <a:gd name="connsiteY4" fmla="*/ 8846240 h 11547159"/>
                <a:gd name="connsiteX5" fmla="*/ 80792 w 17289553"/>
                <a:gd name="connsiteY5" fmla="*/ 0 h 11547159"/>
                <a:gd name="connsiteX0" fmla="*/ 80792 w 17289553"/>
                <a:gd name="connsiteY0" fmla="*/ 0 h 12901320"/>
                <a:gd name="connsiteX1" fmla="*/ 17289553 w 17289553"/>
                <a:gd name="connsiteY1" fmla="*/ 0 h 12901320"/>
                <a:gd name="connsiteX2" fmla="*/ 17289553 w 17289553"/>
                <a:gd name="connsiteY2" fmla="*/ 9078468 h 12901320"/>
                <a:gd name="connsiteX3" fmla="*/ 9408504 w 17289553"/>
                <a:gd name="connsiteY3" fmla="*/ 11933630 h 12901320"/>
                <a:gd name="connsiteX4" fmla="*/ 574278 w 17289553"/>
                <a:gd name="connsiteY4" fmla="*/ 8846240 h 12901320"/>
                <a:gd name="connsiteX5" fmla="*/ 80792 w 17289553"/>
                <a:gd name="connsiteY5" fmla="*/ 0 h 12901320"/>
                <a:gd name="connsiteX0" fmla="*/ 80792 w 17289553"/>
                <a:gd name="connsiteY0" fmla="*/ 0 h 11933823"/>
                <a:gd name="connsiteX1" fmla="*/ 17289553 w 17289553"/>
                <a:gd name="connsiteY1" fmla="*/ 0 h 11933823"/>
                <a:gd name="connsiteX2" fmla="*/ 17289553 w 17289553"/>
                <a:gd name="connsiteY2" fmla="*/ 9078468 h 11933823"/>
                <a:gd name="connsiteX3" fmla="*/ 9408504 w 17289553"/>
                <a:gd name="connsiteY3" fmla="*/ 11933630 h 11933823"/>
                <a:gd name="connsiteX4" fmla="*/ 574278 w 17289553"/>
                <a:gd name="connsiteY4" fmla="*/ 8846240 h 11933823"/>
                <a:gd name="connsiteX5" fmla="*/ 80792 w 17289553"/>
                <a:gd name="connsiteY5" fmla="*/ 0 h 11933823"/>
                <a:gd name="connsiteX0" fmla="*/ 0 w 17208761"/>
                <a:gd name="connsiteY0" fmla="*/ 0 h 11933823"/>
                <a:gd name="connsiteX1" fmla="*/ 17208761 w 17208761"/>
                <a:gd name="connsiteY1" fmla="*/ 0 h 11933823"/>
                <a:gd name="connsiteX2" fmla="*/ 17208761 w 17208761"/>
                <a:gd name="connsiteY2" fmla="*/ 9078468 h 11933823"/>
                <a:gd name="connsiteX3" fmla="*/ 9327712 w 17208761"/>
                <a:gd name="connsiteY3" fmla="*/ 11933630 h 11933823"/>
                <a:gd name="connsiteX4" fmla="*/ 1663824 w 17208761"/>
                <a:gd name="connsiteY4" fmla="*/ 8423191 h 11933823"/>
                <a:gd name="connsiteX5" fmla="*/ 0 w 17208761"/>
                <a:gd name="connsiteY5" fmla="*/ 0 h 11933823"/>
                <a:gd name="connsiteX0" fmla="*/ 0 w 17208761"/>
                <a:gd name="connsiteY0" fmla="*/ 0 h 11933823"/>
                <a:gd name="connsiteX1" fmla="*/ 17208761 w 17208761"/>
                <a:gd name="connsiteY1" fmla="*/ 0 h 11933823"/>
                <a:gd name="connsiteX2" fmla="*/ 17208761 w 17208761"/>
                <a:gd name="connsiteY2" fmla="*/ 9078468 h 11933823"/>
                <a:gd name="connsiteX3" fmla="*/ 9327712 w 17208761"/>
                <a:gd name="connsiteY3" fmla="*/ 11933630 h 11933823"/>
                <a:gd name="connsiteX4" fmla="*/ 1663824 w 17208761"/>
                <a:gd name="connsiteY4" fmla="*/ 8423191 h 11933823"/>
                <a:gd name="connsiteX5" fmla="*/ 0 w 17208761"/>
                <a:gd name="connsiteY5" fmla="*/ 0 h 1193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08761" h="11933823">
                  <a:moveTo>
                    <a:pt x="0" y="0"/>
                  </a:moveTo>
                  <a:lnTo>
                    <a:pt x="17208761" y="0"/>
                  </a:lnTo>
                  <a:lnTo>
                    <a:pt x="17208761" y="9078468"/>
                  </a:lnTo>
                  <a:cubicBezTo>
                    <a:pt x="14373574" y="9050975"/>
                    <a:pt x="12162899" y="11961123"/>
                    <a:pt x="9327712" y="11933630"/>
                  </a:cubicBezTo>
                  <a:cubicBezTo>
                    <a:pt x="2665310" y="8653687"/>
                    <a:pt x="4400395" y="8473107"/>
                    <a:pt x="1663824" y="8423191"/>
                  </a:cubicBezTo>
                  <a:cubicBezTo>
                    <a:pt x="-294808" y="5540391"/>
                    <a:pt x="106438" y="2948747"/>
                    <a:pt x="0" y="0"/>
                  </a:cubicBezTo>
                  <a:close/>
                </a:path>
              </a:pathLst>
            </a:custGeom>
            <a:solidFill>
              <a:srgbClr val="5A5E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14FDDF7-11F8-4121-A9CE-C17154017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66114">
              <a:off x="-9172349" y="-11410528"/>
              <a:ext cx="7469979" cy="100177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7284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3D4023-3DFE-4DDB-A197-4893D6173A47}"/>
              </a:ext>
            </a:extLst>
          </p:cNvPr>
          <p:cNvSpPr txBox="1"/>
          <p:nvPr/>
        </p:nvSpPr>
        <p:spPr>
          <a:xfrm>
            <a:off x="2144637" y="3257820"/>
            <a:ext cx="2691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944535" y="63641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037510" y="630983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508519" y="44641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654849" y="68154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1764726" y="2761076"/>
            <a:ext cx="3451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42887" y="3895341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2112487" y="517144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8EF90CA-D5C1-4039-B494-5F64B61DAE4A}"/>
              </a:ext>
            </a:extLst>
          </p:cNvPr>
          <p:cNvSpPr/>
          <p:nvPr/>
        </p:nvSpPr>
        <p:spPr>
          <a:xfrm rot="900000">
            <a:off x="-192733" y="5220601"/>
            <a:ext cx="3384524" cy="2381976"/>
          </a:xfrm>
          <a:custGeom>
            <a:avLst/>
            <a:gdLst>
              <a:gd name="connsiteX0" fmla="*/ 72280 w 3384524"/>
              <a:gd name="connsiteY0" fmla="*/ 9000 h 2381976"/>
              <a:gd name="connsiteX1" fmla="*/ 116858 w 3384524"/>
              <a:gd name="connsiteY1" fmla="*/ 0 h 2381976"/>
              <a:gd name="connsiteX2" fmla="*/ 802208 w 3384524"/>
              <a:gd name="connsiteY2" fmla="*/ 0 h 2381976"/>
              <a:gd name="connsiteX3" fmla="*/ 916733 w 3384524"/>
              <a:gd name="connsiteY3" fmla="*/ 114525 h 2381976"/>
              <a:gd name="connsiteX4" fmla="*/ 916733 w 3384524"/>
              <a:gd name="connsiteY4" fmla="*/ 308669 h 2381976"/>
              <a:gd name="connsiteX5" fmla="*/ 3038965 w 3384524"/>
              <a:gd name="connsiteY5" fmla="*/ 308669 h 2381976"/>
              <a:gd name="connsiteX6" fmla="*/ 3384523 w 3384524"/>
              <a:gd name="connsiteY6" fmla="*/ 654227 h 2381976"/>
              <a:gd name="connsiteX7" fmla="*/ 3384524 w 3384524"/>
              <a:gd name="connsiteY7" fmla="*/ 2381976 h 2381976"/>
              <a:gd name="connsiteX8" fmla="*/ 1 w 3384524"/>
              <a:gd name="connsiteY8" fmla="*/ 2381976 h 2381976"/>
              <a:gd name="connsiteX9" fmla="*/ 0 w 3384524"/>
              <a:gd name="connsiteY9" fmla="*/ 654227 h 2381976"/>
              <a:gd name="connsiteX10" fmla="*/ 2333 w 3384524"/>
              <a:gd name="connsiteY10" fmla="*/ 631089 h 2381976"/>
              <a:gd name="connsiteX11" fmla="*/ 2333 w 3384524"/>
              <a:gd name="connsiteY11" fmla="*/ 114525 h 2381976"/>
              <a:gd name="connsiteX12" fmla="*/ 72280 w 3384524"/>
              <a:gd name="connsiteY12" fmla="*/ 9000 h 238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84524" h="2381976">
                <a:moveTo>
                  <a:pt x="72280" y="9000"/>
                </a:moveTo>
                <a:cubicBezTo>
                  <a:pt x="85981" y="3205"/>
                  <a:pt x="101046" y="0"/>
                  <a:pt x="116858" y="0"/>
                </a:cubicBezTo>
                <a:lnTo>
                  <a:pt x="802208" y="0"/>
                </a:lnTo>
                <a:cubicBezTo>
                  <a:pt x="865458" y="0"/>
                  <a:pt x="916733" y="51275"/>
                  <a:pt x="916733" y="114525"/>
                </a:cubicBezTo>
                <a:lnTo>
                  <a:pt x="916733" y="308669"/>
                </a:lnTo>
                <a:lnTo>
                  <a:pt x="3038965" y="308669"/>
                </a:lnTo>
                <a:cubicBezTo>
                  <a:pt x="3229811" y="308669"/>
                  <a:pt x="3384523" y="463381"/>
                  <a:pt x="3384523" y="654227"/>
                </a:cubicBezTo>
                <a:lnTo>
                  <a:pt x="3384524" y="2381976"/>
                </a:lnTo>
                <a:lnTo>
                  <a:pt x="1" y="2381976"/>
                </a:lnTo>
                <a:lnTo>
                  <a:pt x="0" y="654227"/>
                </a:lnTo>
                <a:lnTo>
                  <a:pt x="2333" y="631089"/>
                </a:lnTo>
                <a:lnTo>
                  <a:pt x="2333" y="114525"/>
                </a:lnTo>
                <a:cubicBezTo>
                  <a:pt x="2333" y="67088"/>
                  <a:pt x="31175" y="26386"/>
                  <a:pt x="72280" y="9000"/>
                </a:cubicBezTo>
                <a:close/>
              </a:path>
            </a:pathLst>
          </a:custGeom>
          <a:solidFill>
            <a:srgbClr val="3537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17A56AC-8AE1-433F-9694-1CCAF61A89D0}"/>
              </a:ext>
            </a:extLst>
          </p:cNvPr>
          <p:cNvGrpSpPr/>
          <p:nvPr/>
        </p:nvGrpSpPr>
        <p:grpSpPr>
          <a:xfrm>
            <a:off x="7115571" y="817507"/>
            <a:ext cx="3997190" cy="5497940"/>
            <a:chOff x="7115571" y="817507"/>
            <a:chExt cx="3997190" cy="54979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31D295D-0333-41D2-94DB-452287600916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7E8F05-85FE-4051-B0FA-0B3BC0CA8971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menarik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kesimpulan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dilakukan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secara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Hasil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ilmiah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memberikan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dan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konklusi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jika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tidak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dipengaruhi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oleh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faktor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subyektif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1FABCEB-CCC0-44E6-9267-09F25030B310}"/>
                </a:ext>
              </a:extLst>
            </p:cNvPr>
            <p:cNvSpPr txBox="1"/>
            <p:nvPr/>
          </p:nvSpPr>
          <p:spPr>
            <a:xfrm>
              <a:off x="7373613" y="2456737"/>
              <a:ext cx="1890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Hasil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endParaRPr lang="en-US" sz="1800" b="1" i="0" u="none" strike="noStrike" baseline="0" dirty="0">
                <a:solidFill>
                  <a:srgbClr val="35375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8864153-CCD1-4F15-B76D-01EE684FCACD}"/>
              </a:ext>
            </a:extLst>
          </p:cNvPr>
          <p:cNvGrpSpPr/>
          <p:nvPr/>
        </p:nvGrpSpPr>
        <p:grpSpPr>
          <a:xfrm rot="4500000">
            <a:off x="-1558587" y="5265573"/>
            <a:ext cx="3997190" cy="5497940"/>
            <a:chOff x="7115571" y="817507"/>
            <a:chExt cx="3997190" cy="5497940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6AD0FAB-B391-4B93-BE9C-A3E8B6748677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F80CFB9-E1A6-4850-B7AC-2FD034420B53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jawaban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dugaan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sementara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terhadap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pertanyaan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banyak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memberikan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manfaat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bagi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pelaksanaan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CE6429-9BC3-4CF6-9227-1F0D507468A5}"/>
                </a:ext>
              </a:extLst>
            </p:cNvPr>
            <p:cNvSpPr txBox="1"/>
            <p:nvPr/>
          </p:nvSpPr>
          <p:spPr>
            <a:xfrm>
              <a:off x="7373613" y="2456737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endParaRPr lang="en-US" sz="1800" b="1" i="0" u="none" strike="noStrike" baseline="0" dirty="0">
                <a:solidFill>
                  <a:srgbClr val="35375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68E5AA7-1D6F-46B7-8B80-A6A9932980CE}"/>
              </a:ext>
            </a:extLst>
          </p:cNvPr>
          <p:cNvGrpSpPr/>
          <p:nvPr/>
        </p:nvGrpSpPr>
        <p:grpSpPr>
          <a:xfrm rot="4500000">
            <a:off x="-1128283" y="5527286"/>
            <a:ext cx="3997190" cy="5497940"/>
            <a:chOff x="7115571" y="817507"/>
            <a:chExt cx="3997190" cy="549794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4B5781B-904C-40F4-ADEC-C2C3CFAA842A}"/>
                </a:ext>
              </a:extLst>
            </p:cNvPr>
            <p:cNvSpPr/>
            <p:nvPr/>
          </p:nvSpPr>
          <p:spPr>
            <a:xfrm>
              <a:off x="7115571" y="817507"/>
              <a:ext cx="3997190" cy="5497940"/>
            </a:xfrm>
            <a:custGeom>
              <a:avLst/>
              <a:gdLst>
                <a:gd name="connsiteX0" fmla="*/ 456391 w 3997190"/>
                <a:gd name="connsiteY0" fmla="*/ 182815 h 5497940"/>
                <a:gd name="connsiteX1" fmla="*/ 302379 w 3997190"/>
                <a:gd name="connsiteY1" fmla="*/ 336827 h 5497940"/>
                <a:gd name="connsiteX2" fmla="*/ 456391 w 3997190"/>
                <a:gd name="connsiteY2" fmla="*/ 490839 h 5497940"/>
                <a:gd name="connsiteX3" fmla="*/ 610403 w 3997190"/>
                <a:gd name="connsiteY3" fmla="*/ 336827 h 5497940"/>
                <a:gd name="connsiteX4" fmla="*/ 456391 w 3997190"/>
                <a:gd name="connsiteY4" fmla="*/ 182815 h 5497940"/>
                <a:gd name="connsiteX5" fmla="*/ 841942 w 3997190"/>
                <a:gd name="connsiteY5" fmla="*/ 182814 h 5497940"/>
                <a:gd name="connsiteX6" fmla="*/ 687930 w 3997190"/>
                <a:gd name="connsiteY6" fmla="*/ 336826 h 5497940"/>
                <a:gd name="connsiteX7" fmla="*/ 841942 w 3997190"/>
                <a:gd name="connsiteY7" fmla="*/ 490838 h 5497940"/>
                <a:gd name="connsiteX8" fmla="*/ 995954 w 3997190"/>
                <a:gd name="connsiteY8" fmla="*/ 336826 h 5497940"/>
                <a:gd name="connsiteX9" fmla="*/ 841942 w 3997190"/>
                <a:gd name="connsiteY9" fmla="*/ 182814 h 5497940"/>
                <a:gd name="connsiteX10" fmla="*/ 1227493 w 3997190"/>
                <a:gd name="connsiteY10" fmla="*/ 182813 h 5497940"/>
                <a:gd name="connsiteX11" fmla="*/ 1073481 w 3997190"/>
                <a:gd name="connsiteY11" fmla="*/ 336825 h 5497940"/>
                <a:gd name="connsiteX12" fmla="*/ 1227493 w 3997190"/>
                <a:gd name="connsiteY12" fmla="*/ 490837 h 5497940"/>
                <a:gd name="connsiteX13" fmla="*/ 1381505 w 3997190"/>
                <a:gd name="connsiteY13" fmla="*/ 336825 h 5497940"/>
                <a:gd name="connsiteX14" fmla="*/ 1227493 w 3997190"/>
                <a:gd name="connsiteY14" fmla="*/ 182813 h 5497940"/>
                <a:gd name="connsiteX15" fmla="*/ 1613044 w 3997190"/>
                <a:gd name="connsiteY15" fmla="*/ 182812 h 5497940"/>
                <a:gd name="connsiteX16" fmla="*/ 1459032 w 3997190"/>
                <a:gd name="connsiteY16" fmla="*/ 336824 h 5497940"/>
                <a:gd name="connsiteX17" fmla="*/ 1613044 w 3997190"/>
                <a:gd name="connsiteY17" fmla="*/ 490836 h 5497940"/>
                <a:gd name="connsiteX18" fmla="*/ 1767056 w 3997190"/>
                <a:gd name="connsiteY18" fmla="*/ 336824 h 5497940"/>
                <a:gd name="connsiteX19" fmla="*/ 1613044 w 3997190"/>
                <a:gd name="connsiteY19" fmla="*/ 182812 h 5497940"/>
                <a:gd name="connsiteX20" fmla="*/ 1998595 w 3997190"/>
                <a:gd name="connsiteY20" fmla="*/ 182811 h 5497940"/>
                <a:gd name="connsiteX21" fmla="*/ 1844583 w 3997190"/>
                <a:gd name="connsiteY21" fmla="*/ 336823 h 5497940"/>
                <a:gd name="connsiteX22" fmla="*/ 1998595 w 3997190"/>
                <a:gd name="connsiteY22" fmla="*/ 490835 h 5497940"/>
                <a:gd name="connsiteX23" fmla="*/ 2152607 w 3997190"/>
                <a:gd name="connsiteY23" fmla="*/ 336823 h 5497940"/>
                <a:gd name="connsiteX24" fmla="*/ 1998595 w 3997190"/>
                <a:gd name="connsiteY24" fmla="*/ 182811 h 5497940"/>
                <a:gd name="connsiteX25" fmla="*/ 2384146 w 3997190"/>
                <a:gd name="connsiteY25" fmla="*/ 182810 h 5497940"/>
                <a:gd name="connsiteX26" fmla="*/ 2230134 w 3997190"/>
                <a:gd name="connsiteY26" fmla="*/ 336822 h 5497940"/>
                <a:gd name="connsiteX27" fmla="*/ 2384146 w 3997190"/>
                <a:gd name="connsiteY27" fmla="*/ 490834 h 5497940"/>
                <a:gd name="connsiteX28" fmla="*/ 2538158 w 3997190"/>
                <a:gd name="connsiteY28" fmla="*/ 336822 h 5497940"/>
                <a:gd name="connsiteX29" fmla="*/ 2384146 w 3997190"/>
                <a:gd name="connsiteY29" fmla="*/ 182810 h 5497940"/>
                <a:gd name="connsiteX30" fmla="*/ 2769697 w 3997190"/>
                <a:gd name="connsiteY30" fmla="*/ 182809 h 5497940"/>
                <a:gd name="connsiteX31" fmla="*/ 2615685 w 3997190"/>
                <a:gd name="connsiteY31" fmla="*/ 336821 h 5497940"/>
                <a:gd name="connsiteX32" fmla="*/ 2769697 w 3997190"/>
                <a:gd name="connsiteY32" fmla="*/ 490833 h 5497940"/>
                <a:gd name="connsiteX33" fmla="*/ 2923709 w 3997190"/>
                <a:gd name="connsiteY33" fmla="*/ 336821 h 5497940"/>
                <a:gd name="connsiteX34" fmla="*/ 2769697 w 3997190"/>
                <a:gd name="connsiteY34" fmla="*/ 182809 h 5497940"/>
                <a:gd name="connsiteX35" fmla="*/ 3155248 w 3997190"/>
                <a:gd name="connsiteY35" fmla="*/ 182808 h 5497940"/>
                <a:gd name="connsiteX36" fmla="*/ 3001236 w 3997190"/>
                <a:gd name="connsiteY36" fmla="*/ 336820 h 5497940"/>
                <a:gd name="connsiteX37" fmla="*/ 3155248 w 3997190"/>
                <a:gd name="connsiteY37" fmla="*/ 490832 h 5497940"/>
                <a:gd name="connsiteX38" fmla="*/ 3309260 w 3997190"/>
                <a:gd name="connsiteY38" fmla="*/ 336820 h 5497940"/>
                <a:gd name="connsiteX39" fmla="*/ 3155248 w 3997190"/>
                <a:gd name="connsiteY39" fmla="*/ 182808 h 5497940"/>
                <a:gd name="connsiteX40" fmla="*/ 3540799 w 3997190"/>
                <a:gd name="connsiteY40" fmla="*/ 182807 h 5497940"/>
                <a:gd name="connsiteX41" fmla="*/ 3386787 w 3997190"/>
                <a:gd name="connsiteY41" fmla="*/ 336819 h 5497940"/>
                <a:gd name="connsiteX42" fmla="*/ 3540799 w 3997190"/>
                <a:gd name="connsiteY42" fmla="*/ 490831 h 5497940"/>
                <a:gd name="connsiteX43" fmla="*/ 3694811 w 3997190"/>
                <a:gd name="connsiteY43" fmla="*/ 336819 h 5497940"/>
                <a:gd name="connsiteX44" fmla="*/ 3540799 w 3997190"/>
                <a:gd name="connsiteY44" fmla="*/ 182807 h 5497940"/>
                <a:gd name="connsiteX45" fmla="*/ 0 w 3997190"/>
                <a:gd name="connsiteY45" fmla="*/ 0 h 5497940"/>
                <a:gd name="connsiteX46" fmla="*/ 3997190 w 3997190"/>
                <a:gd name="connsiteY46" fmla="*/ 0 h 5497940"/>
                <a:gd name="connsiteX47" fmla="*/ 3997190 w 3997190"/>
                <a:gd name="connsiteY47" fmla="*/ 5497940 h 5497940"/>
                <a:gd name="connsiteX48" fmla="*/ 0 w 3997190"/>
                <a:gd name="connsiteY48" fmla="*/ 5497940 h 5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97190" h="5497940">
                  <a:moveTo>
                    <a:pt x="456391" y="182815"/>
                  </a:moveTo>
                  <a:cubicBezTo>
                    <a:pt x="371333" y="182815"/>
                    <a:pt x="302379" y="251769"/>
                    <a:pt x="302379" y="336827"/>
                  </a:cubicBezTo>
                  <a:cubicBezTo>
                    <a:pt x="302379" y="421885"/>
                    <a:pt x="371333" y="490839"/>
                    <a:pt x="456391" y="490839"/>
                  </a:cubicBezTo>
                  <a:cubicBezTo>
                    <a:pt x="541449" y="490839"/>
                    <a:pt x="610403" y="421885"/>
                    <a:pt x="610403" y="336827"/>
                  </a:cubicBezTo>
                  <a:cubicBezTo>
                    <a:pt x="610403" y="251769"/>
                    <a:pt x="541449" y="182815"/>
                    <a:pt x="456391" y="182815"/>
                  </a:cubicBezTo>
                  <a:close/>
                  <a:moveTo>
                    <a:pt x="841942" y="182814"/>
                  </a:moveTo>
                  <a:cubicBezTo>
                    <a:pt x="756884" y="182814"/>
                    <a:pt x="687930" y="251768"/>
                    <a:pt x="687930" y="336826"/>
                  </a:cubicBezTo>
                  <a:cubicBezTo>
                    <a:pt x="687930" y="421884"/>
                    <a:pt x="756884" y="490838"/>
                    <a:pt x="841942" y="490838"/>
                  </a:cubicBezTo>
                  <a:cubicBezTo>
                    <a:pt x="927000" y="490838"/>
                    <a:pt x="995954" y="421884"/>
                    <a:pt x="995954" y="336826"/>
                  </a:cubicBezTo>
                  <a:cubicBezTo>
                    <a:pt x="995954" y="251768"/>
                    <a:pt x="927000" y="182814"/>
                    <a:pt x="841942" y="182814"/>
                  </a:cubicBezTo>
                  <a:close/>
                  <a:moveTo>
                    <a:pt x="1227493" y="182813"/>
                  </a:moveTo>
                  <a:cubicBezTo>
                    <a:pt x="1142435" y="182813"/>
                    <a:pt x="1073481" y="251767"/>
                    <a:pt x="1073481" y="336825"/>
                  </a:cubicBezTo>
                  <a:cubicBezTo>
                    <a:pt x="1073481" y="421883"/>
                    <a:pt x="1142435" y="490837"/>
                    <a:pt x="1227493" y="490837"/>
                  </a:cubicBezTo>
                  <a:cubicBezTo>
                    <a:pt x="1312551" y="490837"/>
                    <a:pt x="1381505" y="421883"/>
                    <a:pt x="1381505" y="336825"/>
                  </a:cubicBezTo>
                  <a:cubicBezTo>
                    <a:pt x="1381505" y="251767"/>
                    <a:pt x="1312551" y="182813"/>
                    <a:pt x="1227493" y="182813"/>
                  </a:cubicBezTo>
                  <a:close/>
                  <a:moveTo>
                    <a:pt x="1613044" y="182812"/>
                  </a:moveTo>
                  <a:cubicBezTo>
                    <a:pt x="1527986" y="182812"/>
                    <a:pt x="1459032" y="251766"/>
                    <a:pt x="1459032" y="336824"/>
                  </a:cubicBezTo>
                  <a:cubicBezTo>
                    <a:pt x="1459032" y="421882"/>
                    <a:pt x="1527986" y="490836"/>
                    <a:pt x="1613044" y="490836"/>
                  </a:cubicBezTo>
                  <a:cubicBezTo>
                    <a:pt x="1698102" y="490836"/>
                    <a:pt x="1767056" y="421882"/>
                    <a:pt x="1767056" y="336824"/>
                  </a:cubicBezTo>
                  <a:cubicBezTo>
                    <a:pt x="1767056" y="251766"/>
                    <a:pt x="1698102" y="182812"/>
                    <a:pt x="1613044" y="182812"/>
                  </a:cubicBezTo>
                  <a:close/>
                  <a:moveTo>
                    <a:pt x="1998595" y="182811"/>
                  </a:moveTo>
                  <a:cubicBezTo>
                    <a:pt x="1913537" y="182811"/>
                    <a:pt x="1844583" y="251765"/>
                    <a:pt x="1844583" y="336823"/>
                  </a:cubicBezTo>
                  <a:cubicBezTo>
                    <a:pt x="1844583" y="421881"/>
                    <a:pt x="1913537" y="490835"/>
                    <a:pt x="1998595" y="490835"/>
                  </a:cubicBezTo>
                  <a:cubicBezTo>
                    <a:pt x="2083653" y="490835"/>
                    <a:pt x="2152607" y="421881"/>
                    <a:pt x="2152607" y="336823"/>
                  </a:cubicBezTo>
                  <a:cubicBezTo>
                    <a:pt x="2152607" y="251765"/>
                    <a:pt x="2083653" y="182811"/>
                    <a:pt x="1998595" y="182811"/>
                  </a:cubicBezTo>
                  <a:close/>
                  <a:moveTo>
                    <a:pt x="2384146" y="182810"/>
                  </a:moveTo>
                  <a:cubicBezTo>
                    <a:pt x="2299088" y="182810"/>
                    <a:pt x="2230134" y="251764"/>
                    <a:pt x="2230134" y="336822"/>
                  </a:cubicBezTo>
                  <a:cubicBezTo>
                    <a:pt x="2230134" y="421880"/>
                    <a:pt x="2299088" y="490834"/>
                    <a:pt x="2384146" y="490834"/>
                  </a:cubicBezTo>
                  <a:cubicBezTo>
                    <a:pt x="2469204" y="490834"/>
                    <a:pt x="2538158" y="421880"/>
                    <a:pt x="2538158" y="336822"/>
                  </a:cubicBezTo>
                  <a:cubicBezTo>
                    <a:pt x="2538158" y="251764"/>
                    <a:pt x="2469204" y="182810"/>
                    <a:pt x="2384146" y="182810"/>
                  </a:cubicBezTo>
                  <a:close/>
                  <a:moveTo>
                    <a:pt x="2769697" y="182809"/>
                  </a:moveTo>
                  <a:cubicBezTo>
                    <a:pt x="2684639" y="182809"/>
                    <a:pt x="2615685" y="251763"/>
                    <a:pt x="2615685" y="336821"/>
                  </a:cubicBezTo>
                  <a:cubicBezTo>
                    <a:pt x="2615685" y="421879"/>
                    <a:pt x="2684639" y="490833"/>
                    <a:pt x="2769697" y="490833"/>
                  </a:cubicBezTo>
                  <a:cubicBezTo>
                    <a:pt x="2854755" y="490833"/>
                    <a:pt x="2923709" y="421879"/>
                    <a:pt x="2923709" y="336821"/>
                  </a:cubicBezTo>
                  <a:cubicBezTo>
                    <a:pt x="2923709" y="251763"/>
                    <a:pt x="2854755" y="182809"/>
                    <a:pt x="2769697" y="182809"/>
                  </a:cubicBezTo>
                  <a:close/>
                  <a:moveTo>
                    <a:pt x="3155248" y="182808"/>
                  </a:moveTo>
                  <a:cubicBezTo>
                    <a:pt x="3070190" y="182808"/>
                    <a:pt x="3001236" y="251762"/>
                    <a:pt x="3001236" y="336820"/>
                  </a:cubicBezTo>
                  <a:cubicBezTo>
                    <a:pt x="3001236" y="421878"/>
                    <a:pt x="3070190" y="490832"/>
                    <a:pt x="3155248" y="490832"/>
                  </a:cubicBezTo>
                  <a:cubicBezTo>
                    <a:pt x="3240306" y="490832"/>
                    <a:pt x="3309260" y="421878"/>
                    <a:pt x="3309260" y="336820"/>
                  </a:cubicBezTo>
                  <a:cubicBezTo>
                    <a:pt x="3309260" y="251762"/>
                    <a:pt x="3240306" y="182808"/>
                    <a:pt x="3155248" y="182808"/>
                  </a:cubicBezTo>
                  <a:close/>
                  <a:moveTo>
                    <a:pt x="3540799" y="182807"/>
                  </a:moveTo>
                  <a:cubicBezTo>
                    <a:pt x="3455741" y="182807"/>
                    <a:pt x="3386787" y="251761"/>
                    <a:pt x="3386787" y="336819"/>
                  </a:cubicBezTo>
                  <a:cubicBezTo>
                    <a:pt x="3386787" y="421877"/>
                    <a:pt x="3455741" y="490831"/>
                    <a:pt x="3540799" y="490831"/>
                  </a:cubicBezTo>
                  <a:cubicBezTo>
                    <a:pt x="3625857" y="490831"/>
                    <a:pt x="3694811" y="421877"/>
                    <a:pt x="3694811" y="336819"/>
                  </a:cubicBezTo>
                  <a:cubicBezTo>
                    <a:pt x="3694811" y="251761"/>
                    <a:pt x="3625857" y="182807"/>
                    <a:pt x="3540799" y="182807"/>
                  </a:cubicBezTo>
                  <a:close/>
                  <a:moveTo>
                    <a:pt x="0" y="0"/>
                  </a:moveTo>
                  <a:lnTo>
                    <a:pt x="3997190" y="0"/>
                  </a:lnTo>
                  <a:lnTo>
                    <a:pt x="3997190" y="5497940"/>
                  </a:lnTo>
                  <a:lnTo>
                    <a:pt x="0" y="549794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E0E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D4760A8-2F3F-4AB5-85EB-3FF3BEF36854}"/>
                </a:ext>
              </a:extLst>
            </p:cNvPr>
            <p:cNvSpPr txBox="1"/>
            <p:nvPr/>
          </p:nvSpPr>
          <p:spPr>
            <a:xfrm>
              <a:off x="7373613" y="2826069"/>
              <a:ext cx="332313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adalah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jawaban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dugaan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sementara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terhadap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pertanyaan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banyak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memberikan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manfaat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bagi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pelaksanaan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r>
                <a:rPr lang="en-US" sz="140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BBEA5CB-85AC-435B-BA59-4F7645451B6D}"/>
                </a:ext>
              </a:extLst>
            </p:cNvPr>
            <p:cNvSpPr txBox="1"/>
            <p:nvPr/>
          </p:nvSpPr>
          <p:spPr>
            <a:xfrm>
              <a:off x="7373613" y="2456737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Hipotesis</a:t>
              </a:r>
              <a:r>
                <a:rPr lang="en-US" sz="1800" b="1" i="0" u="none" strike="noStrike" baseline="0" dirty="0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800" b="1" i="0" u="none" strike="noStrike" baseline="0" dirty="0" err="1">
                  <a:solidFill>
                    <a:srgbClr val="3537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Penelitian</a:t>
              </a:r>
              <a:endParaRPr lang="en-US" sz="1800" b="1" i="0" u="none" strike="noStrike" baseline="0" dirty="0">
                <a:solidFill>
                  <a:srgbClr val="35375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402CE35-3A9A-4944-84DB-6F4245F60DCA}"/>
              </a:ext>
            </a:extLst>
          </p:cNvPr>
          <p:cNvSpPr/>
          <p:nvPr/>
        </p:nvSpPr>
        <p:spPr>
          <a:xfrm rot="900000">
            <a:off x="-517680" y="5334902"/>
            <a:ext cx="3384524" cy="2381976"/>
          </a:xfrm>
          <a:custGeom>
            <a:avLst/>
            <a:gdLst>
              <a:gd name="connsiteX0" fmla="*/ 72280 w 3384524"/>
              <a:gd name="connsiteY0" fmla="*/ 9000 h 2381976"/>
              <a:gd name="connsiteX1" fmla="*/ 116858 w 3384524"/>
              <a:gd name="connsiteY1" fmla="*/ 0 h 2381976"/>
              <a:gd name="connsiteX2" fmla="*/ 802208 w 3384524"/>
              <a:gd name="connsiteY2" fmla="*/ 0 h 2381976"/>
              <a:gd name="connsiteX3" fmla="*/ 916733 w 3384524"/>
              <a:gd name="connsiteY3" fmla="*/ 114525 h 2381976"/>
              <a:gd name="connsiteX4" fmla="*/ 916733 w 3384524"/>
              <a:gd name="connsiteY4" fmla="*/ 308669 h 2381976"/>
              <a:gd name="connsiteX5" fmla="*/ 3038965 w 3384524"/>
              <a:gd name="connsiteY5" fmla="*/ 308669 h 2381976"/>
              <a:gd name="connsiteX6" fmla="*/ 3384523 w 3384524"/>
              <a:gd name="connsiteY6" fmla="*/ 654227 h 2381976"/>
              <a:gd name="connsiteX7" fmla="*/ 3384524 w 3384524"/>
              <a:gd name="connsiteY7" fmla="*/ 2381976 h 2381976"/>
              <a:gd name="connsiteX8" fmla="*/ 1 w 3384524"/>
              <a:gd name="connsiteY8" fmla="*/ 2381976 h 2381976"/>
              <a:gd name="connsiteX9" fmla="*/ 0 w 3384524"/>
              <a:gd name="connsiteY9" fmla="*/ 654227 h 2381976"/>
              <a:gd name="connsiteX10" fmla="*/ 2333 w 3384524"/>
              <a:gd name="connsiteY10" fmla="*/ 631089 h 2381976"/>
              <a:gd name="connsiteX11" fmla="*/ 2333 w 3384524"/>
              <a:gd name="connsiteY11" fmla="*/ 114525 h 2381976"/>
              <a:gd name="connsiteX12" fmla="*/ 72280 w 3384524"/>
              <a:gd name="connsiteY12" fmla="*/ 9000 h 238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84524" h="2381976">
                <a:moveTo>
                  <a:pt x="72280" y="9000"/>
                </a:moveTo>
                <a:cubicBezTo>
                  <a:pt x="85981" y="3205"/>
                  <a:pt x="101046" y="0"/>
                  <a:pt x="116858" y="0"/>
                </a:cubicBezTo>
                <a:lnTo>
                  <a:pt x="802208" y="0"/>
                </a:lnTo>
                <a:cubicBezTo>
                  <a:pt x="865458" y="0"/>
                  <a:pt x="916733" y="51275"/>
                  <a:pt x="916733" y="114525"/>
                </a:cubicBezTo>
                <a:lnTo>
                  <a:pt x="916733" y="308669"/>
                </a:lnTo>
                <a:lnTo>
                  <a:pt x="3038965" y="308669"/>
                </a:lnTo>
                <a:cubicBezTo>
                  <a:pt x="3229811" y="308669"/>
                  <a:pt x="3384523" y="463381"/>
                  <a:pt x="3384523" y="654227"/>
                </a:cubicBezTo>
                <a:lnTo>
                  <a:pt x="3384524" y="2381976"/>
                </a:lnTo>
                <a:lnTo>
                  <a:pt x="1" y="2381976"/>
                </a:lnTo>
                <a:lnTo>
                  <a:pt x="0" y="654227"/>
                </a:lnTo>
                <a:lnTo>
                  <a:pt x="2333" y="631089"/>
                </a:lnTo>
                <a:lnTo>
                  <a:pt x="2333" y="114525"/>
                </a:lnTo>
                <a:cubicBezTo>
                  <a:pt x="2333" y="67088"/>
                  <a:pt x="31175" y="26386"/>
                  <a:pt x="72280" y="9000"/>
                </a:cubicBezTo>
                <a:close/>
              </a:path>
            </a:pathLst>
          </a:cu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30B45-0E53-47A2-8D90-D7E505A1120E}"/>
              </a:ext>
            </a:extLst>
          </p:cNvPr>
          <p:cNvSpPr txBox="1"/>
          <p:nvPr/>
        </p:nvSpPr>
        <p:spPr>
          <a:xfrm>
            <a:off x="7226300" y="-149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31BB38E-8685-4919-83BD-50A77445CBA3}"/>
              </a:ext>
            </a:extLst>
          </p:cNvPr>
          <p:cNvGrpSpPr/>
          <p:nvPr/>
        </p:nvGrpSpPr>
        <p:grpSpPr>
          <a:xfrm rot="392282">
            <a:off x="-5234095" y="-3369018"/>
            <a:ext cx="20218300" cy="19789815"/>
            <a:chOff x="-9172349" y="-11410528"/>
            <a:chExt cx="20218300" cy="19789815"/>
          </a:xfrm>
        </p:grpSpPr>
        <p:sp>
          <p:nvSpPr>
            <p:cNvPr id="32" name="Rectangle 4">
              <a:extLst>
                <a:ext uri="{FF2B5EF4-FFF2-40B4-BE49-F238E27FC236}">
                  <a16:creationId xmlns:a16="http://schemas.microsoft.com/office/drawing/2014/main" id="{89465E56-583E-43CB-8CA9-DBB8DB8EDA2A}"/>
                </a:ext>
              </a:extLst>
            </p:cNvPr>
            <p:cNvSpPr/>
            <p:nvPr/>
          </p:nvSpPr>
          <p:spPr>
            <a:xfrm>
              <a:off x="-6162810" y="-9392910"/>
              <a:ext cx="17208761" cy="17772197"/>
            </a:xfrm>
            <a:custGeom>
              <a:avLst/>
              <a:gdLst>
                <a:gd name="connsiteX0" fmla="*/ 0 w 17208761"/>
                <a:gd name="connsiteY0" fmla="*/ 0 h 9078468"/>
                <a:gd name="connsiteX1" fmla="*/ 17208761 w 17208761"/>
                <a:gd name="connsiteY1" fmla="*/ 0 h 9078468"/>
                <a:gd name="connsiteX2" fmla="*/ 17208761 w 17208761"/>
                <a:gd name="connsiteY2" fmla="*/ 9078468 h 9078468"/>
                <a:gd name="connsiteX3" fmla="*/ 0 w 17208761"/>
                <a:gd name="connsiteY3" fmla="*/ 9078468 h 9078468"/>
                <a:gd name="connsiteX4" fmla="*/ 0 w 17208761"/>
                <a:gd name="connsiteY4" fmla="*/ 0 h 9078468"/>
                <a:gd name="connsiteX0" fmla="*/ 0 w 17208761"/>
                <a:gd name="connsiteY0" fmla="*/ 0 h 9078468"/>
                <a:gd name="connsiteX1" fmla="*/ 17208761 w 17208761"/>
                <a:gd name="connsiteY1" fmla="*/ 0 h 9078468"/>
                <a:gd name="connsiteX2" fmla="*/ 17208761 w 17208761"/>
                <a:gd name="connsiteY2" fmla="*/ 9078468 h 9078468"/>
                <a:gd name="connsiteX3" fmla="*/ 319314 w 17208761"/>
                <a:gd name="connsiteY3" fmla="*/ 8846240 h 9078468"/>
                <a:gd name="connsiteX4" fmla="*/ 0 w 17208761"/>
                <a:gd name="connsiteY4" fmla="*/ 0 h 9078468"/>
                <a:gd name="connsiteX0" fmla="*/ 0 w 17208761"/>
                <a:gd name="connsiteY0" fmla="*/ 0 h 9078468"/>
                <a:gd name="connsiteX1" fmla="*/ 17208761 w 17208761"/>
                <a:gd name="connsiteY1" fmla="*/ 0 h 9078468"/>
                <a:gd name="connsiteX2" fmla="*/ 17208761 w 17208761"/>
                <a:gd name="connsiteY2" fmla="*/ 9078468 h 9078468"/>
                <a:gd name="connsiteX3" fmla="*/ 319314 w 17208761"/>
                <a:gd name="connsiteY3" fmla="*/ 8846240 h 9078468"/>
                <a:gd name="connsiteX4" fmla="*/ 0 w 17208761"/>
                <a:gd name="connsiteY4" fmla="*/ 0 h 9078468"/>
                <a:gd name="connsiteX0" fmla="*/ 0 w 17208761"/>
                <a:gd name="connsiteY0" fmla="*/ 0 h 9078468"/>
                <a:gd name="connsiteX1" fmla="*/ 17208761 w 17208761"/>
                <a:gd name="connsiteY1" fmla="*/ 0 h 9078468"/>
                <a:gd name="connsiteX2" fmla="*/ 17208761 w 17208761"/>
                <a:gd name="connsiteY2" fmla="*/ 9078468 h 9078468"/>
                <a:gd name="connsiteX3" fmla="*/ 493486 w 17208761"/>
                <a:gd name="connsiteY3" fmla="*/ 8846240 h 9078468"/>
                <a:gd name="connsiteX4" fmla="*/ 0 w 17208761"/>
                <a:gd name="connsiteY4" fmla="*/ 0 h 9078468"/>
                <a:gd name="connsiteX0" fmla="*/ 80792 w 17289553"/>
                <a:gd name="connsiteY0" fmla="*/ 0 h 9078468"/>
                <a:gd name="connsiteX1" fmla="*/ 17289553 w 17289553"/>
                <a:gd name="connsiteY1" fmla="*/ 0 h 9078468"/>
                <a:gd name="connsiteX2" fmla="*/ 17289553 w 17289553"/>
                <a:gd name="connsiteY2" fmla="*/ 9078468 h 9078468"/>
                <a:gd name="connsiteX3" fmla="*/ 574278 w 17289553"/>
                <a:gd name="connsiteY3" fmla="*/ 8846240 h 9078468"/>
                <a:gd name="connsiteX4" fmla="*/ 80792 w 17289553"/>
                <a:gd name="connsiteY4" fmla="*/ 0 h 9078468"/>
                <a:gd name="connsiteX0" fmla="*/ 80792 w 17289553"/>
                <a:gd name="connsiteY0" fmla="*/ 0 h 10368005"/>
                <a:gd name="connsiteX1" fmla="*/ 17289553 w 17289553"/>
                <a:gd name="connsiteY1" fmla="*/ 0 h 10368005"/>
                <a:gd name="connsiteX2" fmla="*/ 17289553 w 17289553"/>
                <a:gd name="connsiteY2" fmla="*/ 9078468 h 10368005"/>
                <a:gd name="connsiteX3" fmla="*/ 8402991 w 17289553"/>
                <a:gd name="connsiteY3" fmla="*/ 10367589 h 10368005"/>
                <a:gd name="connsiteX4" fmla="*/ 574278 w 17289553"/>
                <a:gd name="connsiteY4" fmla="*/ 8846240 h 10368005"/>
                <a:gd name="connsiteX5" fmla="*/ 80792 w 17289553"/>
                <a:gd name="connsiteY5" fmla="*/ 0 h 10368005"/>
                <a:gd name="connsiteX0" fmla="*/ 80792 w 17289553"/>
                <a:gd name="connsiteY0" fmla="*/ 0 h 11547159"/>
                <a:gd name="connsiteX1" fmla="*/ 17289553 w 17289553"/>
                <a:gd name="connsiteY1" fmla="*/ 0 h 11547159"/>
                <a:gd name="connsiteX2" fmla="*/ 17289553 w 17289553"/>
                <a:gd name="connsiteY2" fmla="*/ 9078468 h 11547159"/>
                <a:gd name="connsiteX3" fmla="*/ 8402991 w 17289553"/>
                <a:gd name="connsiteY3" fmla="*/ 10367589 h 11547159"/>
                <a:gd name="connsiteX4" fmla="*/ 574278 w 17289553"/>
                <a:gd name="connsiteY4" fmla="*/ 8846240 h 11547159"/>
                <a:gd name="connsiteX5" fmla="*/ 80792 w 17289553"/>
                <a:gd name="connsiteY5" fmla="*/ 0 h 11547159"/>
                <a:gd name="connsiteX0" fmla="*/ 80792 w 17289553"/>
                <a:gd name="connsiteY0" fmla="*/ 0 h 12901320"/>
                <a:gd name="connsiteX1" fmla="*/ 17289553 w 17289553"/>
                <a:gd name="connsiteY1" fmla="*/ 0 h 12901320"/>
                <a:gd name="connsiteX2" fmla="*/ 17289553 w 17289553"/>
                <a:gd name="connsiteY2" fmla="*/ 9078468 h 12901320"/>
                <a:gd name="connsiteX3" fmla="*/ 9408504 w 17289553"/>
                <a:gd name="connsiteY3" fmla="*/ 11933630 h 12901320"/>
                <a:gd name="connsiteX4" fmla="*/ 574278 w 17289553"/>
                <a:gd name="connsiteY4" fmla="*/ 8846240 h 12901320"/>
                <a:gd name="connsiteX5" fmla="*/ 80792 w 17289553"/>
                <a:gd name="connsiteY5" fmla="*/ 0 h 12901320"/>
                <a:gd name="connsiteX0" fmla="*/ 80792 w 17289553"/>
                <a:gd name="connsiteY0" fmla="*/ 0 h 11933823"/>
                <a:gd name="connsiteX1" fmla="*/ 17289553 w 17289553"/>
                <a:gd name="connsiteY1" fmla="*/ 0 h 11933823"/>
                <a:gd name="connsiteX2" fmla="*/ 17289553 w 17289553"/>
                <a:gd name="connsiteY2" fmla="*/ 9078468 h 11933823"/>
                <a:gd name="connsiteX3" fmla="*/ 9408504 w 17289553"/>
                <a:gd name="connsiteY3" fmla="*/ 11933630 h 11933823"/>
                <a:gd name="connsiteX4" fmla="*/ 574278 w 17289553"/>
                <a:gd name="connsiteY4" fmla="*/ 8846240 h 11933823"/>
                <a:gd name="connsiteX5" fmla="*/ 80792 w 17289553"/>
                <a:gd name="connsiteY5" fmla="*/ 0 h 11933823"/>
                <a:gd name="connsiteX0" fmla="*/ 0 w 17208761"/>
                <a:gd name="connsiteY0" fmla="*/ 0 h 11933823"/>
                <a:gd name="connsiteX1" fmla="*/ 17208761 w 17208761"/>
                <a:gd name="connsiteY1" fmla="*/ 0 h 11933823"/>
                <a:gd name="connsiteX2" fmla="*/ 17208761 w 17208761"/>
                <a:gd name="connsiteY2" fmla="*/ 9078468 h 11933823"/>
                <a:gd name="connsiteX3" fmla="*/ 9327712 w 17208761"/>
                <a:gd name="connsiteY3" fmla="*/ 11933630 h 11933823"/>
                <a:gd name="connsiteX4" fmla="*/ 1663824 w 17208761"/>
                <a:gd name="connsiteY4" fmla="*/ 8423191 h 11933823"/>
                <a:gd name="connsiteX5" fmla="*/ 0 w 17208761"/>
                <a:gd name="connsiteY5" fmla="*/ 0 h 11933823"/>
                <a:gd name="connsiteX0" fmla="*/ 0 w 17208761"/>
                <a:gd name="connsiteY0" fmla="*/ 0 h 11933823"/>
                <a:gd name="connsiteX1" fmla="*/ 17208761 w 17208761"/>
                <a:gd name="connsiteY1" fmla="*/ 0 h 11933823"/>
                <a:gd name="connsiteX2" fmla="*/ 17208761 w 17208761"/>
                <a:gd name="connsiteY2" fmla="*/ 9078468 h 11933823"/>
                <a:gd name="connsiteX3" fmla="*/ 9327712 w 17208761"/>
                <a:gd name="connsiteY3" fmla="*/ 11933630 h 11933823"/>
                <a:gd name="connsiteX4" fmla="*/ 1663824 w 17208761"/>
                <a:gd name="connsiteY4" fmla="*/ 8423191 h 11933823"/>
                <a:gd name="connsiteX5" fmla="*/ 0 w 17208761"/>
                <a:gd name="connsiteY5" fmla="*/ 0 h 1193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08761" h="11933823">
                  <a:moveTo>
                    <a:pt x="0" y="0"/>
                  </a:moveTo>
                  <a:lnTo>
                    <a:pt x="17208761" y="0"/>
                  </a:lnTo>
                  <a:lnTo>
                    <a:pt x="17208761" y="9078468"/>
                  </a:lnTo>
                  <a:cubicBezTo>
                    <a:pt x="14373574" y="9050975"/>
                    <a:pt x="12162899" y="11961123"/>
                    <a:pt x="9327712" y="11933630"/>
                  </a:cubicBezTo>
                  <a:cubicBezTo>
                    <a:pt x="2665310" y="8653687"/>
                    <a:pt x="4400395" y="8473107"/>
                    <a:pt x="1663824" y="8423191"/>
                  </a:cubicBezTo>
                  <a:cubicBezTo>
                    <a:pt x="-294808" y="5540391"/>
                    <a:pt x="106438" y="2948747"/>
                    <a:pt x="0" y="0"/>
                  </a:cubicBezTo>
                  <a:close/>
                </a:path>
              </a:pathLst>
            </a:custGeom>
            <a:solidFill>
              <a:srgbClr val="5A5E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9B29FC1-0A4A-4C80-8B46-1CEC94841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66114">
              <a:off x="-9172349" y="-11410528"/>
              <a:ext cx="7469979" cy="10017745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224A69C7-16E2-4249-BE8D-73997F658670}"/>
              </a:ext>
            </a:extLst>
          </p:cNvPr>
          <p:cNvSpPr txBox="1"/>
          <p:nvPr/>
        </p:nvSpPr>
        <p:spPr>
          <a:xfrm>
            <a:off x="1075259" y="4903855"/>
            <a:ext cx="100613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KUANTITATIF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Kuantitatif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menurut</a:t>
            </a:r>
            <a:r>
              <a:rPr lang="en-US" dirty="0">
                <a:solidFill>
                  <a:srgbClr val="E0E4EE"/>
                </a:solidFill>
              </a:rPr>
              <a:t> Robert </a:t>
            </a:r>
            <a:r>
              <a:rPr lang="en-US" dirty="0" err="1">
                <a:solidFill>
                  <a:srgbClr val="E0E4EE"/>
                </a:solidFill>
              </a:rPr>
              <a:t>Donmoyer</a:t>
            </a:r>
            <a:r>
              <a:rPr lang="en-US" dirty="0">
                <a:solidFill>
                  <a:srgbClr val="E0E4EE"/>
                </a:solidFill>
              </a:rPr>
              <a:t> (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Given, 2008: 713)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pendekatan-pendekatan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kajian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empiris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mengumpulkan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menganalisa</a:t>
            </a:r>
            <a:r>
              <a:rPr lang="en-US" dirty="0">
                <a:solidFill>
                  <a:srgbClr val="E0E4EE"/>
                </a:solidFill>
              </a:rPr>
              <a:t>, dan </a:t>
            </a:r>
            <a:r>
              <a:rPr lang="en-US" dirty="0" err="1">
                <a:solidFill>
                  <a:srgbClr val="E0E4EE"/>
                </a:solidFill>
              </a:rPr>
              <a:t>menampilkan</a:t>
            </a:r>
            <a:r>
              <a:rPr lang="en-US" dirty="0">
                <a:solidFill>
                  <a:srgbClr val="E0E4EE"/>
                </a:solidFill>
              </a:rPr>
              <a:t> data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bentuk</a:t>
            </a:r>
            <a:r>
              <a:rPr lang="en-US" dirty="0">
                <a:solidFill>
                  <a:srgbClr val="E0E4EE"/>
                </a:solidFill>
              </a:rPr>
              <a:t> numeric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pada </a:t>
            </a:r>
            <a:r>
              <a:rPr lang="en-US" dirty="0" err="1">
                <a:solidFill>
                  <a:srgbClr val="E0E4EE"/>
                </a:solidFill>
              </a:rPr>
              <a:t>naratif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KUALITATIF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Kualitatif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bertujuan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memberikan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penjelasan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mengenai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fenomena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serta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menemukan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atau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mengonstruksi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teori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terkait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fenomena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GABUNGAN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Gabungan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jenis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mengkombinasikan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kuantitatif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kualitatif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A828CAC-0DFE-4C19-8F08-0AB1EE55A129}"/>
              </a:ext>
            </a:extLst>
          </p:cNvPr>
          <p:cNvSpPr/>
          <p:nvPr/>
        </p:nvSpPr>
        <p:spPr>
          <a:xfrm>
            <a:off x="-282471" y="4448373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ar: 4 Points 3">
            <a:extLst>
              <a:ext uri="{FF2B5EF4-FFF2-40B4-BE49-F238E27FC236}">
                <a16:creationId xmlns:a16="http://schemas.microsoft.com/office/drawing/2014/main" id="{68B64FFC-9E30-4D66-92BB-400AD6239133}"/>
              </a:ext>
            </a:extLst>
          </p:cNvPr>
          <p:cNvSpPr/>
          <p:nvPr/>
        </p:nvSpPr>
        <p:spPr>
          <a:xfrm>
            <a:off x="9683610" y="5867589"/>
            <a:ext cx="548151" cy="548151"/>
          </a:xfrm>
          <a:prstGeom prst="star4">
            <a:avLst>
              <a:gd name="adj" fmla="val 18849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Star: 4 Points 36">
            <a:extLst>
              <a:ext uri="{FF2B5EF4-FFF2-40B4-BE49-F238E27FC236}">
                <a16:creationId xmlns:a16="http://schemas.microsoft.com/office/drawing/2014/main" id="{E424FD16-D70D-4158-A9CC-09835D198819}"/>
              </a:ext>
            </a:extLst>
          </p:cNvPr>
          <p:cNvSpPr/>
          <p:nvPr/>
        </p:nvSpPr>
        <p:spPr>
          <a:xfrm>
            <a:off x="10324828" y="5853493"/>
            <a:ext cx="548151" cy="548151"/>
          </a:xfrm>
          <a:prstGeom prst="star4">
            <a:avLst>
              <a:gd name="adj" fmla="val 18849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tar: 4 Points 37">
            <a:extLst>
              <a:ext uri="{FF2B5EF4-FFF2-40B4-BE49-F238E27FC236}">
                <a16:creationId xmlns:a16="http://schemas.microsoft.com/office/drawing/2014/main" id="{E71165E3-5DE2-4A1F-8899-1BB5220E3679}"/>
              </a:ext>
            </a:extLst>
          </p:cNvPr>
          <p:cNvSpPr/>
          <p:nvPr/>
        </p:nvSpPr>
        <p:spPr>
          <a:xfrm>
            <a:off x="10966046" y="5855226"/>
            <a:ext cx="548151" cy="548151"/>
          </a:xfrm>
          <a:prstGeom prst="star4">
            <a:avLst>
              <a:gd name="adj" fmla="val 18849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004FFA2-EEA0-40C5-9055-715457354BC6}"/>
              </a:ext>
            </a:extLst>
          </p:cNvPr>
          <p:cNvSpPr/>
          <p:nvPr/>
        </p:nvSpPr>
        <p:spPr>
          <a:xfrm>
            <a:off x="-539771" y="134773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DE5A3-2F86-4FDC-9517-DF4595DD9689}"/>
              </a:ext>
            </a:extLst>
          </p:cNvPr>
          <p:cNvSpPr txBox="1"/>
          <p:nvPr/>
        </p:nvSpPr>
        <p:spPr>
          <a:xfrm>
            <a:off x="3711205" y="3124182"/>
            <a:ext cx="5474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 - JENIS PENELITIAN</a:t>
            </a:r>
          </a:p>
        </p:txBody>
      </p:sp>
      <p:sp>
        <p:nvSpPr>
          <p:cNvPr id="39" name="Star: 4 Points 38">
            <a:extLst>
              <a:ext uri="{FF2B5EF4-FFF2-40B4-BE49-F238E27FC236}">
                <a16:creationId xmlns:a16="http://schemas.microsoft.com/office/drawing/2014/main" id="{B0D57025-00D0-4096-9143-59B2235AD26D}"/>
              </a:ext>
            </a:extLst>
          </p:cNvPr>
          <p:cNvSpPr/>
          <p:nvPr/>
        </p:nvSpPr>
        <p:spPr>
          <a:xfrm rot="9110070">
            <a:off x="-3241697" y="-3188222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tar: 4 Points 39">
            <a:extLst>
              <a:ext uri="{FF2B5EF4-FFF2-40B4-BE49-F238E27FC236}">
                <a16:creationId xmlns:a16="http://schemas.microsoft.com/office/drawing/2014/main" id="{E04D358A-FAF8-4D88-90B3-583537C61465}"/>
              </a:ext>
            </a:extLst>
          </p:cNvPr>
          <p:cNvSpPr/>
          <p:nvPr/>
        </p:nvSpPr>
        <p:spPr>
          <a:xfrm>
            <a:off x="15172010" y="-3188223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tar: 4 Points 40">
            <a:extLst>
              <a:ext uri="{FF2B5EF4-FFF2-40B4-BE49-F238E27FC236}">
                <a16:creationId xmlns:a16="http://schemas.microsoft.com/office/drawing/2014/main" id="{289071B1-B3B2-4FB6-A75C-A3F42E804A75}"/>
              </a:ext>
            </a:extLst>
          </p:cNvPr>
          <p:cNvSpPr/>
          <p:nvPr/>
        </p:nvSpPr>
        <p:spPr>
          <a:xfrm>
            <a:off x="-5001940" y="7708377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296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E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944535" y="63641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037510" y="630983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508519" y="44641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654849" y="68154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42887" y="3895341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2112487" y="517144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30B45-0E53-47A2-8D90-D7E505A1120E}"/>
              </a:ext>
            </a:extLst>
          </p:cNvPr>
          <p:cNvSpPr txBox="1"/>
          <p:nvPr/>
        </p:nvSpPr>
        <p:spPr>
          <a:xfrm>
            <a:off x="7226300" y="-149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31BB38E-8685-4919-83BD-50A77445CBA3}"/>
              </a:ext>
            </a:extLst>
          </p:cNvPr>
          <p:cNvGrpSpPr/>
          <p:nvPr/>
        </p:nvGrpSpPr>
        <p:grpSpPr>
          <a:xfrm rot="392282">
            <a:off x="-5795375" y="-4518238"/>
            <a:ext cx="20218300" cy="19789815"/>
            <a:chOff x="-9172349" y="-11410528"/>
            <a:chExt cx="20218300" cy="19789815"/>
          </a:xfrm>
        </p:grpSpPr>
        <p:sp>
          <p:nvSpPr>
            <p:cNvPr id="32" name="Rectangle 4">
              <a:extLst>
                <a:ext uri="{FF2B5EF4-FFF2-40B4-BE49-F238E27FC236}">
                  <a16:creationId xmlns:a16="http://schemas.microsoft.com/office/drawing/2014/main" id="{89465E56-583E-43CB-8CA9-DBB8DB8EDA2A}"/>
                </a:ext>
              </a:extLst>
            </p:cNvPr>
            <p:cNvSpPr/>
            <p:nvPr/>
          </p:nvSpPr>
          <p:spPr>
            <a:xfrm>
              <a:off x="-6162810" y="-9392910"/>
              <a:ext cx="17208761" cy="17772197"/>
            </a:xfrm>
            <a:custGeom>
              <a:avLst/>
              <a:gdLst>
                <a:gd name="connsiteX0" fmla="*/ 0 w 17208761"/>
                <a:gd name="connsiteY0" fmla="*/ 0 h 9078468"/>
                <a:gd name="connsiteX1" fmla="*/ 17208761 w 17208761"/>
                <a:gd name="connsiteY1" fmla="*/ 0 h 9078468"/>
                <a:gd name="connsiteX2" fmla="*/ 17208761 w 17208761"/>
                <a:gd name="connsiteY2" fmla="*/ 9078468 h 9078468"/>
                <a:gd name="connsiteX3" fmla="*/ 0 w 17208761"/>
                <a:gd name="connsiteY3" fmla="*/ 9078468 h 9078468"/>
                <a:gd name="connsiteX4" fmla="*/ 0 w 17208761"/>
                <a:gd name="connsiteY4" fmla="*/ 0 h 9078468"/>
                <a:gd name="connsiteX0" fmla="*/ 0 w 17208761"/>
                <a:gd name="connsiteY0" fmla="*/ 0 h 9078468"/>
                <a:gd name="connsiteX1" fmla="*/ 17208761 w 17208761"/>
                <a:gd name="connsiteY1" fmla="*/ 0 h 9078468"/>
                <a:gd name="connsiteX2" fmla="*/ 17208761 w 17208761"/>
                <a:gd name="connsiteY2" fmla="*/ 9078468 h 9078468"/>
                <a:gd name="connsiteX3" fmla="*/ 319314 w 17208761"/>
                <a:gd name="connsiteY3" fmla="*/ 8846240 h 9078468"/>
                <a:gd name="connsiteX4" fmla="*/ 0 w 17208761"/>
                <a:gd name="connsiteY4" fmla="*/ 0 h 9078468"/>
                <a:gd name="connsiteX0" fmla="*/ 0 w 17208761"/>
                <a:gd name="connsiteY0" fmla="*/ 0 h 9078468"/>
                <a:gd name="connsiteX1" fmla="*/ 17208761 w 17208761"/>
                <a:gd name="connsiteY1" fmla="*/ 0 h 9078468"/>
                <a:gd name="connsiteX2" fmla="*/ 17208761 w 17208761"/>
                <a:gd name="connsiteY2" fmla="*/ 9078468 h 9078468"/>
                <a:gd name="connsiteX3" fmla="*/ 319314 w 17208761"/>
                <a:gd name="connsiteY3" fmla="*/ 8846240 h 9078468"/>
                <a:gd name="connsiteX4" fmla="*/ 0 w 17208761"/>
                <a:gd name="connsiteY4" fmla="*/ 0 h 9078468"/>
                <a:gd name="connsiteX0" fmla="*/ 0 w 17208761"/>
                <a:gd name="connsiteY0" fmla="*/ 0 h 9078468"/>
                <a:gd name="connsiteX1" fmla="*/ 17208761 w 17208761"/>
                <a:gd name="connsiteY1" fmla="*/ 0 h 9078468"/>
                <a:gd name="connsiteX2" fmla="*/ 17208761 w 17208761"/>
                <a:gd name="connsiteY2" fmla="*/ 9078468 h 9078468"/>
                <a:gd name="connsiteX3" fmla="*/ 493486 w 17208761"/>
                <a:gd name="connsiteY3" fmla="*/ 8846240 h 9078468"/>
                <a:gd name="connsiteX4" fmla="*/ 0 w 17208761"/>
                <a:gd name="connsiteY4" fmla="*/ 0 h 9078468"/>
                <a:gd name="connsiteX0" fmla="*/ 80792 w 17289553"/>
                <a:gd name="connsiteY0" fmla="*/ 0 h 9078468"/>
                <a:gd name="connsiteX1" fmla="*/ 17289553 w 17289553"/>
                <a:gd name="connsiteY1" fmla="*/ 0 h 9078468"/>
                <a:gd name="connsiteX2" fmla="*/ 17289553 w 17289553"/>
                <a:gd name="connsiteY2" fmla="*/ 9078468 h 9078468"/>
                <a:gd name="connsiteX3" fmla="*/ 574278 w 17289553"/>
                <a:gd name="connsiteY3" fmla="*/ 8846240 h 9078468"/>
                <a:gd name="connsiteX4" fmla="*/ 80792 w 17289553"/>
                <a:gd name="connsiteY4" fmla="*/ 0 h 9078468"/>
                <a:gd name="connsiteX0" fmla="*/ 80792 w 17289553"/>
                <a:gd name="connsiteY0" fmla="*/ 0 h 10368005"/>
                <a:gd name="connsiteX1" fmla="*/ 17289553 w 17289553"/>
                <a:gd name="connsiteY1" fmla="*/ 0 h 10368005"/>
                <a:gd name="connsiteX2" fmla="*/ 17289553 w 17289553"/>
                <a:gd name="connsiteY2" fmla="*/ 9078468 h 10368005"/>
                <a:gd name="connsiteX3" fmla="*/ 8402991 w 17289553"/>
                <a:gd name="connsiteY3" fmla="*/ 10367589 h 10368005"/>
                <a:gd name="connsiteX4" fmla="*/ 574278 w 17289553"/>
                <a:gd name="connsiteY4" fmla="*/ 8846240 h 10368005"/>
                <a:gd name="connsiteX5" fmla="*/ 80792 w 17289553"/>
                <a:gd name="connsiteY5" fmla="*/ 0 h 10368005"/>
                <a:gd name="connsiteX0" fmla="*/ 80792 w 17289553"/>
                <a:gd name="connsiteY0" fmla="*/ 0 h 11547159"/>
                <a:gd name="connsiteX1" fmla="*/ 17289553 w 17289553"/>
                <a:gd name="connsiteY1" fmla="*/ 0 h 11547159"/>
                <a:gd name="connsiteX2" fmla="*/ 17289553 w 17289553"/>
                <a:gd name="connsiteY2" fmla="*/ 9078468 h 11547159"/>
                <a:gd name="connsiteX3" fmla="*/ 8402991 w 17289553"/>
                <a:gd name="connsiteY3" fmla="*/ 10367589 h 11547159"/>
                <a:gd name="connsiteX4" fmla="*/ 574278 w 17289553"/>
                <a:gd name="connsiteY4" fmla="*/ 8846240 h 11547159"/>
                <a:gd name="connsiteX5" fmla="*/ 80792 w 17289553"/>
                <a:gd name="connsiteY5" fmla="*/ 0 h 11547159"/>
                <a:gd name="connsiteX0" fmla="*/ 80792 w 17289553"/>
                <a:gd name="connsiteY0" fmla="*/ 0 h 12901320"/>
                <a:gd name="connsiteX1" fmla="*/ 17289553 w 17289553"/>
                <a:gd name="connsiteY1" fmla="*/ 0 h 12901320"/>
                <a:gd name="connsiteX2" fmla="*/ 17289553 w 17289553"/>
                <a:gd name="connsiteY2" fmla="*/ 9078468 h 12901320"/>
                <a:gd name="connsiteX3" fmla="*/ 9408504 w 17289553"/>
                <a:gd name="connsiteY3" fmla="*/ 11933630 h 12901320"/>
                <a:gd name="connsiteX4" fmla="*/ 574278 w 17289553"/>
                <a:gd name="connsiteY4" fmla="*/ 8846240 h 12901320"/>
                <a:gd name="connsiteX5" fmla="*/ 80792 w 17289553"/>
                <a:gd name="connsiteY5" fmla="*/ 0 h 12901320"/>
                <a:gd name="connsiteX0" fmla="*/ 80792 w 17289553"/>
                <a:gd name="connsiteY0" fmla="*/ 0 h 11933823"/>
                <a:gd name="connsiteX1" fmla="*/ 17289553 w 17289553"/>
                <a:gd name="connsiteY1" fmla="*/ 0 h 11933823"/>
                <a:gd name="connsiteX2" fmla="*/ 17289553 w 17289553"/>
                <a:gd name="connsiteY2" fmla="*/ 9078468 h 11933823"/>
                <a:gd name="connsiteX3" fmla="*/ 9408504 w 17289553"/>
                <a:gd name="connsiteY3" fmla="*/ 11933630 h 11933823"/>
                <a:gd name="connsiteX4" fmla="*/ 574278 w 17289553"/>
                <a:gd name="connsiteY4" fmla="*/ 8846240 h 11933823"/>
                <a:gd name="connsiteX5" fmla="*/ 80792 w 17289553"/>
                <a:gd name="connsiteY5" fmla="*/ 0 h 11933823"/>
                <a:gd name="connsiteX0" fmla="*/ 0 w 17208761"/>
                <a:gd name="connsiteY0" fmla="*/ 0 h 11933823"/>
                <a:gd name="connsiteX1" fmla="*/ 17208761 w 17208761"/>
                <a:gd name="connsiteY1" fmla="*/ 0 h 11933823"/>
                <a:gd name="connsiteX2" fmla="*/ 17208761 w 17208761"/>
                <a:gd name="connsiteY2" fmla="*/ 9078468 h 11933823"/>
                <a:gd name="connsiteX3" fmla="*/ 9327712 w 17208761"/>
                <a:gd name="connsiteY3" fmla="*/ 11933630 h 11933823"/>
                <a:gd name="connsiteX4" fmla="*/ 1663824 w 17208761"/>
                <a:gd name="connsiteY4" fmla="*/ 8423191 h 11933823"/>
                <a:gd name="connsiteX5" fmla="*/ 0 w 17208761"/>
                <a:gd name="connsiteY5" fmla="*/ 0 h 11933823"/>
                <a:gd name="connsiteX0" fmla="*/ 0 w 17208761"/>
                <a:gd name="connsiteY0" fmla="*/ 0 h 11933823"/>
                <a:gd name="connsiteX1" fmla="*/ 17208761 w 17208761"/>
                <a:gd name="connsiteY1" fmla="*/ 0 h 11933823"/>
                <a:gd name="connsiteX2" fmla="*/ 17208761 w 17208761"/>
                <a:gd name="connsiteY2" fmla="*/ 9078468 h 11933823"/>
                <a:gd name="connsiteX3" fmla="*/ 9327712 w 17208761"/>
                <a:gd name="connsiteY3" fmla="*/ 11933630 h 11933823"/>
                <a:gd name="connsiteX4" fmla="*/ 1663824 w 17208761"/>
                <a:gd name="connsiteY4" fmla="*/ 8423191 h 11933823"/>
                <a:gd name="connsiteX5" fmla="*/ 0 w 17208761"/>
                <a:gd name="connsiteY5" fmla="*/ 0 h 1193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08761" h="11933823">
                  <a:moveTo>
                    <a:pt x="0" y="0"/>
                  </a:moveTo>
                  <a:lnTo>
                    <a:pt x="17208761" y="0"/>
                  </a:lnTo>
                  <a:lnTo>
                    <a:pt x="17208761" y="9078468"/>
                  </a:lnTo>
                  <a:cubicBezTo>
                    <a:pt x="14373574" y="9050975"/>
                    <a:pt x="12162899" y="11961123"/>
                    <a:pt x="9327712" y="11933630"/>
                  </a:cubicBezTo>
                  <a:cubicBezTo>
                    <a:pt x="2665310" y="8653687"/>
                    <a:pt x="4400395" y="8473107"/>
                    <a:pt x="1663824" y="8423191"/>
                  </a:cubicBezTo>
                  <a:cubicBezTo>
                    <a:pt x="-294808" y="5540391"/>
                    <a:pt x="106438" y="2948747"/>
                    <a:pt x="0" y="0"/>
                  </a:cubicBezTo>
                  <a:close/>
                </a:path>
              </a:pathLst>
            </a:custGeom>
            <a:solidFill>
              <a:srgbClr val="5A5E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9B29FC1-0A4A-4C80-8B46-1CEC94841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66114">
              <a:off x="-9172349" y="-11410528"/>
              <a:ext cx="7469979" cy="10017745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27A807D-8AE6-4F25-84D2-C08D0874263A}"/>
              </a:ext>
            </a:extLst>
          </p:cNvPr>
          <p:cNvSpPr txBox="1"/>
          <p:nvPr/>
        </p:nvSpPr>
        <p:spPr>
          <a:xfrm>
            <a:off x="1075259" y="2927759"/>
            <a:ext cx="100613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KUANTITATIF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Kuantitatif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menurut</a:t>
            </a:r>
            <a:r>
              <a:rPr lang="en-US" dirty="0">
                <a:solidFill>
                  <a:srgbClr val="E0E4EE"/>
                </a:solidFill>
              </a:rPr>
              <a:t> Robert </a:t>
            </a:r>
            <a:r>
              <a:rPr lang="en-US" dirty="0" err="1">
                <a:solidFill>
                  <a:srgbClr val="E0E4EE"/>
                </a:solidFill>
              </a:rPr>
              <a:t>Donmoyer</a:t>
            </a:r>
            <a:r>
              <a:rPr lang="en-US" dirty="0">
                <a:solidFill>
                  <a:srgbClr val="E0E4EE"/>
                </a:solidFill>
              </a:rPr>
              <a:t> (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Given, 2008: 713)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pendekatan-pendekatan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kajian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empiris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mengumpulkan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menganalisa</a:t>
            </a:r>
            <a:r>
              <a:rPr lang="en-US" dirty="0">
                <a:solidFill>
                  <a:srgbClr val="E0E4EE"/>
                </a:solidFill>
              </a:rPr>
              <a:t>, dan </a:t>
            </a:r>
            <a:r>
              <a:rPr lang="en-US" dirty="0" err="1">
                <a:solidFill>
                  <a:srgbClr val="E0E4EE"/>
                </a:solidFill>
              </a:rPr>
              <a:t>menampilkan</a:t>
            </a:r>
            <a:r>
              <a:rPr lang="en-US" dirty="0">
                <a:solidFill>
                  <a:srgbClr val="E0E4EE"/>
                </a:solidFill>
              </a:rPr>
              <a:t> data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bentuk</a:t>
            </a:r>
            <a:r>
              <a:rPr lang="en-US" dirty="0">
                <a:solidFill>
                  <a:srgbClr val="E0E4EE"/>
                </a:solidFill>
              </a:rPr>
              <a:t> numeric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pada </a:t>
            </a:r>
            <a:r>
              <a:rPr lang="en-US" dirty="0" err="1">
                <a:solidFill>
                  <a:srgbClr val="E0E4EE"/>
                </a:solidFill>
              </a:rPr>
              <a:t>naratif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KUALITATIF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Kualitatif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bertujuan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memberikan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penjelasan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mengenai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fenomena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serta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menemukan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atau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mengonstruksi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teori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terkait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fenomena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GABUNGAN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Gabungan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jenis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mengkombinasikan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kuantitatif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kualitatif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7160B9-5C64-4CC7-BEBD-BCE936DFD5DE}"/>
              </a:ext>
            </a:extLst>
          </p:cNvPr>
          <p:cNvSpPr/>
          <p:nvPr/>
        </p:nvSpPr>
        <p:spPr>
          <a:xfrm>
            <a:off x="-272543" y="4114299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ar: 4 Points 3">
            <a:extLst>
              <a:ext uri="{FF2B5EF4-FFF2-40B4-BE49-F238E27FC236}">
                <a16:creationId xmlns:a16="http://schemas.microsoft.com/office/drawing/2014/main" id="{68B64FFC-9E30-4D66-92BB-400AD6239133}"/>
              </a:ext>
            </a:extLst>
          </p:cNvPr>
          <p:cNvSpPr/>
          <p:nvPr/>
        </p:nvSpPr>
        <p:spPr>
          <a:xfrm>
            <a:off x="9683610" y="5867589"/>
            <a:ext cx="548151" cy="548151"/>
          </a:xfrm>
          <a:prstGeom prst="star4">
            <a:avLst>
              <a:gd name="adj" fmla="val 18849"/>
            </a:avLst>
          </a:prstGeom>
          <a:solidFill>
            <a:srgbClr val="5A5E90"/>
          </a:solidFill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Star: 4 Points 36">
            <a:extLst>
              <a:ext uri="{FF2B5EF4-FFF2-40B4-BE49-F238E27FC236}">
                <a16:creationId xmlns:a16="http://schemas.microsoft.com/office/drawing/2014/main" id="{E424FD16-D70D-4158-A9CC-09835D198819}"/>
              </a:ext>
            </a:extLst>
          </p:cNvPr>
          <p:cNvSpPr/>
          <p:nvPr/>
        </p:nvSpPr>
        <p:spPr>
          <a:xfrm>
            <a:off x="10324828" y="5853493"/>
            <a:ext cx="548151" cy="548151"/>
          </a:xfrm>
          <a:prstGeom prst="star4">
            <a:avLst>
              <a:gd name="adj" fmla="val 18849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tar: 4 Points 37">
            <a:extLst>
              <a:ext uri="{FF2B5EF4-FFF2-40B4-BE49-F238E27FC236}">
                <a16:creationId xmlns:a16="http://schemas.microsoft.com/office/drawing/2014/main" id="{E71165E3-5DE2-4A1F-8899-1BB5220E3679}"/>
              </a:ext>
            </a:extLst>
          </p:cNvPr>
          <p:cNvSpPr/>
          <p:nvPr/>
        </p:nvSpPr>
        <p:spPr>
          <a:xfrm>
            <a:off x="10966046" y="5855226"/>
            <a:ext cx="548151" cy="548151"/>
          </a:xfrm>
          <a:prstGeom prst="star4">
            <a:avLst>
              <a:gd name="adj" fmla="val 18849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C8D2BF2-9CAB-4238-8DC8-09B68052F25C}"/>
              </a:ext>
            </a:extLst>
          </p:cNvPr>
          <p:cNvSpPr/>
          <p:nvPr/>
        </p:nvSpPr>
        <p:spPr>
          <a:xfrm>
            <a:off x="-529843" y="-199301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DE5A3-2F86-4FDC-9517-DF4595DD9689}"/>
              </a:ext>
            </a:extLst>
          </p:cNvPr>
          <p:cNvSpPr txBox="1"/>
          <p:nvPr/>
        </p:nvSpPr>
        <p:spPr>
          <a:xfrm>
            <a:off x="8228758" y="999791"/>
            <a:ext cx="547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 - JENIS PENELITIAN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7C9E94-B413-4F59-95E0-B6A398042C5E}"/>
              </a:ext>
            </a:extLst>
          </p:cNvPr>
          <p:cNvSpPr txBox="1"/>
          <p:nvPr/>
        </p:nvSpPr>
        <p:spPr>
          <a:xfrm>
            <a:off x="1076467" y="2374137"/>
            <a:ext cx="6467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rgbClr val="E0E4EE"/>
                  </a:solidFill>
                </a:ln>
                <a:noFill/>
              </a:rPr>
              <a:t>PENELITIAN BERDASARKAN JENIS &amp; ANALISISNYA</a:t>
            </a:r>
          </a:p>
        </p:txBody>
      </p:sp>
      <p:sp>
        <p:nvSpPr>
          <p:cNvPr id="7" name="Star: 4 Points 6">
            <a:extLst>
              <a:ext uri="{FF2B5EF4-FFF2-40B4-BE49-F238E27FC236}">
                <a16:creationId xmlns:a16="http://schemas.microsoft.com/office/drawing/2014/main" id="{ACFD4208-7809-40DB-9A8A-BF2446E32A36}"/>
              </a:ext>
            </a:extLst>
          </p:cNvPr>
          <p:cNvSpPr/>
          <p:nvPr/>
        </p:nvSpPr>
        <p:spPr>
          <a:xfrm>
            <a:off x="-730024" y="-84647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tar: 4 Points 34">
            <a:extLst>
              <a:ext uri="{FF2B5EF4-FFF2-40B4-BE49-F238E27FC236}">
                <a16:creationId xmlns:a16="http://schemas.microsoft.com/office/drawing/2014/main" id="{49DCC75D-71F0-4014-8052-6B8FDBE12601}"/>
              </a:ext>
            </a:extLst>
          </p:cNvPr>
          <p:cNvSpPr/>
          <p:nvPr/>
        </p:nvSpPr>
        <p:spPr>
          <a:xfrm>
            <a:off x="15172010" y="-3188223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tar: 4 Points 35">
            <a:extLst>
              <a:ext uri="{FF2B5EF4-FFF2-40B4-BE49-F238E27FC236}">
                <a16:creationId xmlns:a16="http://schemas.microsoft.com/office/drawing/2014/main" id="{62783270-2191-4F8C-B9E2-C5F834B45935}"/>
              </a:ext>
            </a:extLst>
          </p:cNvPr>
          <p:cNvSpPr/>
          <p:nvPr/>
        </p:nvSpPr>
        <p:spPr>
          <a:xfrm>
            <a:off x="-5001940" y="7708377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401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E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944535" y="63641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037510" y="630983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508519" y="44641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654849" y="68154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42887" y="3895341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2112487" y="517144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30B45-0E53-47A2-8D90-D7E505A1120E}"/>
              </a:ext>
            </a:extLst>
          </p:cNvPr>
          <p:cNvSpPr txBox="1"/>
          <p:nvPr/>
        </p:nvSpPr>
        <p:spPr>
          <a:xfrm>
            <a:off x="7226300" y="-149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9C6595-3849-4420-8A9D-86F3A5575444}"/>
              </a:ext>
            </a:extLst>
          </p:cNvPr>
          <p:cNvSpPr txBox="1"/>
          <p:nvPr/>
        </p:nvSpPr>
        <p:spPr>
          <a:xfrm>
            <a:off x="1075259" y="1498956"/>
            <a:ext cx="100613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KUANTITATIF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Kuantitatif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menurut</a:t>
            </a:r>
            <a:r>
              <a:rPr lang="en-US" dirty="0">
                <a:solidFill>
                  <a:srgbClr val="E0E4EE"/>
                </a:solidFill>
              </a:rPr>
              <a:t> Robert </a:t>
            </a:r>
            <a:r>
              <a:rPr lang="en-US" dirty="0" err="1">
                <a:solidFill>
                  <a:srgbClr val="E0E4EE"/>
                </a:solidFill>
              </a:rPr>
              <a:t>Donmoyer</a:t>
            </a:r>
            <a:r>
              <a:rPr lang="en-US" dirty="0">
                <a:solidFill>
                  <a:srgbClr val="E0E4EE"/>
                </a:solidFill>
              </a:rPr>
              <a:t> (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Given, 2008: 713)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pendekatan-pendekatan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kajian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empiris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mengumpulkan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menganalisa</a:t>
            </a:r>
            <a:r>
              <a:rPr lang="en-US" dirty="0">
                <a:solidFill>
                  <a:srgbClr val="E0E4EE"/>
                </a:solidFill>
              </a:rPr>
              <a:t>, dan </a:t>
            </a:r>
            <a:r>
              <a:rPr lang="en-US" dirty="0" err="1">
                <a:solidFill>
                  <a:srgbClr val="E0E4EE"/>
                </a:solidFill>
              </a:rPr>
              <a:t>menampilkan</a:t>
            </a:r>
            <a:r>
              <a:rPr lang="en-US" dirty="0">
                <a:solidFill>
                  <a:srgbClr val="E0E4EE"/>
                </a:solidFill>
              </a:rPr>
              <a:t> data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bentuk</a:t>
            </a:r>
            <a:r>
              <a:rPr lang="en-US" dirty="0">
                <a:solidFill>
                  <a:srgbClr val="E0E4EE"/>
                </a:solidFill>
              </a:rPr>
              <a:t> numeric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pada </a:t>
            </a:r>
            <a:r>
              <a:rPr lang="en-US" dirty="0" err="1">
                <a:solidFill>
                  <a:srgbClr val="E0E4EE"/>
                </a:solidFill>
              </a:rPr>
              <a:t>naratif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KUALITATIF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Kualitatif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bertujuan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memberikan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penjelasan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mengenai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fenomena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serta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menemukan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atau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mengonstruksi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teori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terkait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fenomena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GABUNGAN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Gabungan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jenis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mengkombinasikan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kuantitatif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kualitatif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7160B9-5C64-4CC7-BEBD-BCE936DFD5DE}"/>
              </a:ext>
            </a:extLst>
          </p:cNvPr>
          <p:cNvSpPr/>
          <p:nvPr/>
        </p:nvSpPr>
        <p:spPr>
          <a:xfrm>
            <a:off x="-272543" y="4114299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ar: 4 Points 3">
            <a:extLst>
              <a:ext uri="{FF2B5EF4-FFF2-40B4-BE49-F238E27FC236}">
                <a16:creationId xmlns:a16="http://schemas.microsoft.com/office/drawing/2014/main" id="{68B64FFC-9E30-4D66-92BB-400AD6239133}"/>
              </a:ext>
            </a:extLst>
          </p:cNvPr>
          <p:cNvSpPr/>
          <p:nvPr/>
        </p:nvSpPr>
        <p:spPr>
          <a:xfrm>
            <a:off x="9683610" y="5867589"/>
            <a:ext cx="548151" cy="548151"/>
          </a:xfrm>
          <a:prstGeom prst="star4">
            <a:avLst>
              <a:gd name="adj" fmla="val 18849"/>
            </a:avLst>
          </a:prstGeom>
          <a:solidFill>
            <a:srgbClr val="5A5E90"/>
          </a:solidFill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Star: 4 Points 36">
            <a:extLst>
              <a:ext uri="{FF2B5EF4-FFF2-40B4-BE49-F238E27FC236}">
                <a16:creationId xmlns:a16="http://schemas.microsoft.com/office/drawing/2014/main" id="{E424FD16-D70D-4158-A9CC-09835D198819}"/>
              </a:ext>
            </a:extLst>
          </p:cNvPr>
          <p:cNvSpPr/>
          <p:nvPr/>
        </p:nvSpPr>
        <p:spPr>
          <a:xfrm>
            <a:off x="10324828" y="5853493"/>
            <a:ext cx="548151" cy="548151"/>
          </a:xfrm>
          <a:prstGeom prst="star4">
            <a:avLst>
              <a:gd name="adj" fmla="val 18849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tar: 4 Points 37">
            <a:extLst>
              <a:ext uri="{FF2B5EF4-FFF2-40B4-BE49-F238E27FC236}">
                <a16:creationId xmlns:a16="http://schemas.microsoft.com/office/drawing/2014/main" id="{E71165E3-5DE2-4A1F-8899-1BB5220E3679}"/>
              </a:ext>
            </a:extLst>
          </p:cNvPr>
          <p:cNvSpPr/>
          <p:nvPr/>
        </p:nvSpPr>
        <p:spPr>
          <a:xfrm>
            <a:off x="10966046" y="5855226"/>
            <a:ext cx="548151" cy="548151"/>
          </a:xfrm>
          <a:prstGeom prst="star4">
            <a:avLst>
              <a:gd name="adj" fmla="val 18849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C8D2BF2-9CAB-4238-8DC8-09B68052F25C}"/>
              </a:ext>
            </a:extLst>
          </p:cNvPr>
          <p:cNvSpPr/>
          <p:nvPr/>
        </p:nvSpPr>
        <p:spPr>
          <a:xfrm>
            <a:off x="-529843" y="-199301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DE5A3-2F86-4FDC-9517-DF4595DD9689}"/>
              </a:ext>
            </a:extLst>
          </p:cNvPr>
          <p:cNvSpPr txBox="1"/>
          <p:nvPr/>
        </p:nvSpPr>
        <p:spPr>
          <a:xfrm>
            <a:off x="8228758" y="999791"/>
            <a:ext cx="547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 - JENIS PENELITIAN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7C9E94-B413-4F59-95E0-B6A398042C5E}"/>
              </a:ext>
            </a:extLst>
          </p:cNvPr>
          <p:cNvSpPr txBox="1"/>
          <p:nvPr/>
        </p:nvSpPr>
        <p:spPr>
          <a:xfrm>
            <a:off x="1076467" y="2374137"/>
            <a:ext cx="6467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rgbClr val="E0E4EE"/>
                  </a:solidFill>
                </a:ln>
                <a:noFill/>
              </a:rPr>
              <a:t>PENELITIAN BERDASARKAN JENIS &amp; ANALISISNYA</a:t>
            </a:r>
          </a:p>
        </p:txBody>
      </p:sp>
      <p:sp>
        <p:nvSpPr>
          <p:cNvPr id="7" name="Star: 4 Points 6">
            <a:extLst>
              <a:ext uri="{FF2B5EF4-FFF2-40B4-BE49-F238E27FC236}">
                <a16:creationId xmlns:a16="http://schemas.microsoft.com/office/drawing/2014/main" id="{ACFD4208-7809-40DB-9A8A-BF2446E32A36}"/>
              </a:ext>
            </a:extLst>
          </p:cNvPr>
          <p:cNvSpPr/>
          <p:nvPr/>
        </p:nvSpPr>
        <p:spPr>
          <a:xfrm>
            <a:off x="-730024" y="-84647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tar: 4 Points 34">
            <a:extLst>
              <a:ext uri="{FF2B5EF4-FFF2-40B4-BE49-F238E27FC236}">
                <a16:creationId xmlns:a16="http://schemas.microsoft.com/office/drawing/2014/main" id="{49DCC75D-71F0-4014-8052-6B8FDBE12601}"/>
              </a:ext>
            </a:extLst>
          </p:cNvPr>
          <p:cNvSpPr/>
          <p:nvPr/>
        </p:nvSpPr>
        <p:spPr>
          <a:xfrm>
            <a:off x="15172010" y="-3188223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tar: 4 Points 35">
            <a:extLst>
              <a:ext uri="{FF2B5EF4-FFF2-40B4-BE49-F238E27FC236}">
                <a16:creationId xmlns:a16="http://schemas.microsoft.com/office/drawing/2014/main" id="{62783270-2191-4F8C-B9E2-C5F834B45935}"/>
              </a:ext>
            </a:extLst>
          </p:cNvPr>
          <p:cNvSpPr/>
          <p:nvPr/>
        </p:nvSpPr>
        <p:spPr>
          <a:xfrm>
            <a:off x="-5001940" y="7708377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52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E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944535" y="63641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037510" y="630983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508519" y="44641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654849" y="68154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42887" y="3895341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2112487" y="517144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30B45-0E53-47A2-8D90-D7E505A1120E}"/>
              </a:ext>
            </a:extLst>
          </p:cNvPr>
          <p:cNvSpPr txBox="1"/>
          <p:nvPr/>
        </p:nvSpPr>
        <p:spPr>
          <a:xfrm>
            <a:off x="7226300" y="-149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9C6595-3849-4420-8A9D-86F3A5575444}"/>
              </a:ext>
            </a:extLst>
          </p:cNvPr>
          <p:cNvSpPr txBox="1"/>
          <p:nvPr/>
        </p:nvSpPr>
        <p:spPr>
          <a:xfrm>
            <a:off x="1075259" y="149229"/>
            <a:ext cx="100613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KUANTITATIF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Kuantitatif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menurut</a:t>
            </a:r>
            <a:r>
              <a:rPr lang="en-US" dirty="0">
                <a:solidFill>
                  <a:srgbClr val="E0E4EE"/>
                </a:solidFill>
              </a:rPr>
              <a:t> Robert </a:t>
            </a:r>
            <a:r>
              <a:rPr lang="en-US" dirty="0" err="1">
                <a:solidFill>
                  <a:srgbClr val="E0E4EE"/>
                </a:solidFill>
              </a:rPr>
              <a:t>Donmoyer</a:t>
            </a:r>
            <a:r>
              <a:rPr lang="en-US" dirty="0">
                <a:solidFill>
                  <a:srgbClr val="E0E4EE"/>
                </a:solidFill>
              </a:rPr>
              <a:t> (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Given, 2008: 713)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pendekatan-pendekatan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kajian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empiris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mengumpulkan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menganalisa</a:t>
            </a:r>
            <a:r>
              <a:rPr lang="en-US" dirty="0">
                <a:solidFill>
                  <a:srgbClr val="E0E4EE"/>
                </a:solidFill>
              </a:rPr>
              <a:t>, dan </a:t>
            </a:r>
            <a:r>
              <a:rPr lang="en-US" dirty="0" err="1">
                <a:solidFill>
                  <a:srgbClr val="E0E4EE"/>
                </a:solidFill>
              </a:rPr>
              <a:t>menampilkan</a:t>
            </a:r>
            <a:r>
              <a:rPr lang="en-US" dirty="0">
                <a:solidFill>
                  <a:srgbClr val="E0E4EE"/>
                </a:solidFill>
              </a:rPr>
              <a:t> data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bentuk</a:t>
            </a:r>
            <a:r>
              <a:rPr lang="en-US" dirty="0">
                <a:solidFill>
                  <a:srgbClr val="E0E4EE"/>
                </a:solidFill>
              </a:rPr>
              <a:t> numeric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pada </a:t>
            </a:r>
            <a:r>
              <a:rPr lang="en-US" dirty="0" err="1">
                <a:solidFill>
                  <a:srgbClr val="E0E4EE"/>
                </a:solidFill>
              </a:rPr>
              <a:t>naratif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KUALITATIF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Kualitatif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bertujuan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memberikan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penjelasan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mengenai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fenomena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serta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menemukan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atau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mengonstruksi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teori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terkait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fenomena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GABUNGAN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Gabungan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jenis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mengkombinasikan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kuantitatif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kualitatif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C9BD65-4EC9-4978-B583-E9EBC2C8971E}"/>
              </a:ext>
            </a:extLst>
          </p:cNvPr>
          <p:cNvSpPr txBox="1"/>
          <p:nvPr/>
        </p:nvSpPr>
        <p:spPr>
          <a:xfrm>
            <a:off x="1065331" y="4693110"/>
            <a:ext cx="10061338" cy="12557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SEJARAH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Sejarah (</a:t>
            </a:r>
            <a:r>
              <a:rPr lang="en-US" dirty="0" err="1">
                <a:solidFill>
                  <a:srgbClr val="E0E4EE"/>
                </a:solidFill>
              </a:rPr>
              <a:t>historis</a:t>
            </a:r>
            <a:r>
              <a:rPr lang="en-US" dirty="0">
                <a:solidFill>
                  <a:srgbClr val="E0E4EE"/>
                </a:solidFill>
              </a:rPr>
              <a:t>), </a:t>
            </a:r>
            <a:r>
              <a:rPr lang="en-US" dirty="0" err="1">
                <a:solidFill>
                  <a:srgbClr val="E0E4EE"/>
                </a:solidFill>
              </a:rPr>
              <a:t>berkenaan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analisis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logis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kejadian-kejadian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berlangsung</a:t>
            </a:r>
            <a:r>
              <a:rPr lang="en-US" dirty="0">
                <a:solidFill>
                  <a:srgbClr val="E0E4EE"/>
                </a:solidFill>
              </a:rPr>
              <a:t> di masa </a:t>
            </a:r>
            <a:r>
              <a:rPr lang="en-US" dirty="0" err="1">
                <a:solidFill>
                  <a:srgbClr val="E0E4EE"/>
                </a:solidFill>
              </a:rPr>
              <a:t>lalu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SURVEY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Survey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endParaRPr lang="en-US" dirty="0">
              <a:solidFill>
                <a:srgbClr val="E0E4EE"/>
              </a:solidFill>
            </a:endParaRPr>
          </a:p>
          <a:p>
            <a:pPr algn="just"/>
            <a:r>
              <a:rPr lang="en-US" dirty="0">
                <a:solidFill>
                  <a:srgbClr val="E0E4EE"/>
                </a:solidFill>
              </a:rPr>
              <a:t>pada </a:t>
            </a:r>
            <a:r>
              <a:rPr lang="en-US" dirty="0" err="1">
                <a:solidFill>
                  <a:srgbClr val="E0E4EE"/>
                </a:solidFill>
              </a:rPr>
              <a:t>popolasi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besar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maupun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kecil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tetapi</a:t>
            </a:r>
            <a:r>
              <a:rPr lang="en-US" dirty="0">
                <a:solidFill>
                  <a:srgbClr val="E0E4EE"/>
                </a:solidFill>
              </a:rPr>
              <a:t> data yang </a:t>
            </a:r>
            <a:r>
              <a:rPr lang="en-US" dirty="0" err="1">
                <a:solidFill>
                  <a:srgbClr val="E0E4EE"/>
                </a:solidFill>
              </a:rPr>
              <a:t>dipelajari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data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sampel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diambil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populasi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tersebut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ditemukan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kejadian-kejadian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relatif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distribusi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hubungan-hubungan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antar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sosilogis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maupun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psikologis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EX.POST FACTO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Ex.Post</a:t>
            </a:r>
            <a:r>
              <a:rPr lang="en-US" dirty="0">
                <a:solidFill>
                  <a:srgbClr val="E0E4EE"/>
                </a:solidFill>
              </a:rPr>
              <a:t> Facto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meneliti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peristiwa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telah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terjadi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kemudian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merunut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belakang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mengetahui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faktor-faktor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menimbulkan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tersebut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EKSPERIMEN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Eksperimen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berusaha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mencari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pengaruh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tertentu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yang lain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kondisi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terkontrol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ketat</a:t>
            </a:r>
            <a:r>
              <a:rPr lang="en-US" dirty="0">
                <a:solidFill>
                  <a:srgbClr val="E0E4EE"/>
                </a:solidFill>
              </a:rPr>
              <a:t>.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independennya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dimanipulasi</a:t>
            </a:r>
            <a:r>
              <a:rPr lang="en-US" dirty="0">
                <a:solidFill>
                  <a:srgbClr val="E0E4EE"/>
                </a:solidFill>
              </a:rPr>
              <a:t> oleh </a:t>
            </a:r>
            <a:r>
              <a:rPr lang="en-US" dirty="0" err="1">
                <a:solidFill>
                  <a:srgbClr val="E0E4EE"/>
                </a:solidFill>
              </a:rPr>
              <a:t>peneliti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NATURALISTIK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Naturalistik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sering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disebut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kualitatif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digunakan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meneliti</a:t>
            </a:r>
            <a:r>
              <a:rPr lang="en-US" dirty="0">
                <a:solidFill>
                  <a:srgbClr val="E0E4EE"/>
                </a:solidFill>
              </a:rPr>
              <a:t> pada </a:t>
            </a:r>
            <a:r>
              <a:rPr lang="en-US" dirty="0" err="1">
                <a:solidFill>
                  <a:srgbClr val="E0E4EE"/>
                </a:solidFill>
              </a:rPr>
              <a:t>kondisi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obyek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alami</a:t>
            </a:r>
            <a:r>
              <a:rPr lang="en-US" dirty="0">
                <a:solidFill>
                  <a:srgbClr val="E0E4EE"/>
                </a:solidFill>
              </a:rPr>
              <a:t> (</a:t>
            </a:r>
            <a:r>
              <a:rPr lang="en-US" dirty="0" err="1">
                <a:solidFill>
                  <a:srgbClr val="E0E4EE"/>
                </a:solidFill>
              </a:rPr>
              <a:t>sebagai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lawannya</a:t>
            </a:r>
            <a:r>
              <a:rPr lang="en-US" dirty="0">
                <a:solidFill>
                  <a:srgbClr val="E0E4EE"/>
                </a:solidFill>
              </a:rPr>
              <a:t>) </a:t>
            </a:r>
            <a:r>
              <a:rPr lang="en-US" dirty="0" err="1">
                <a:solidFill>
                  <a:srgbClr val="E0E4EE"/>
                </a:solidFill>
              </a:rPr>
              <a:t>dimana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sebagai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instrumen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kunci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POLICY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Policy Research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proses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r>
              <a:rPr lang="en-US" dirty="0">
                <a:solidFill>
                  <a:srgbClr val="E0E4EE"/>
                </a:solidFill>
              </a:rPr>
              <a:t> pada, </a:t>
            </a:r>
            <a:r>
              <a:rPr lang="en-US" dirty="0" err="1">
                <a:solidFill>
                  <a:srgbClr val="E0E4EE"/>
                </a:solidFill>
              </a:rPr>
              <a:t>atau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analisis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masalah-masalah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sosial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mendasar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temuannya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direkomendasikan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kepada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pembuat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keputusan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bertinak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praktis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menyelesaikan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masalah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ACTION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Action Research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bertujuan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mengembangkan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kerja</a:t>
            </a:r>
            <a:r>
              <a:rPr lang="en-US" dirty="0">
                <a:solidFill>
                  <a:srgbClr val="E0E4EE"/>
                </a:solidFill>
              </a:rPr>
              <a:t> yang paling </a:t>
            </a:r>
            <a:r>
              <a:rPr lang="en-US" dirty="0" err="1">
                <a:solidFill>
                  <a:srgbClr val="E0E4EE"/>
                </a:solidFill>
              </a:rPr>
              <a:t>efisien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biaya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produksi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ditekan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produktifitas</a:t>
            </a:r>
            <a:endParaRPr lang="en-US" dirty="0">
              <a:solidFill>
                <a:srgbClr val="E0E4EE"/>
              </a:solidFill>
            </a:endParaRP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lembaga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meningkat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EVALUASI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Evaluasi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bagian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proses </a:t>
            </a:r>
            <a:r>
              <a:rPr lang="en-US" dirty="0" err="1">
                <a:solidFill>
                  <a:srgbClr val="E0E4EE"/>
                </a:solidFill>
              </a:rPr>
              <a:t>pembuatan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keputusan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membandingkan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kegiatan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produk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standar</a:t>
            </a:r>
            <a:r>
              <a:rPr lang="en-US" dirty="0">
                <a:solidFill>
                  <a:srgbClr val="E0E4EE"/>
                </a:solidFill>
              </a:rPr>
              <a:t> dan program yang </a:t>
            </a:r>
            <a:r>
              <a:rPr lang="en-US" dirty="0" err="1">
                <a:solidFill>
                  <a:srgbClr val="E0E4EE"/>
                </a:solidFill>
              </a:rPr>
              <a:t>telah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ditetapkan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7160B9-5C64-4CC7-BEBD-BCE936DFD5DE}"/>
              </a:ext>
            </a:extLst>
          </p:cNvPr>
          <p:cNvSpPr/>
          <p:nvPr/>
        </p:nvSpPr>
        <p:spPr>
          <a:xfrm>
            <a:off x="-272543" y="4114299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ar: 4 Points 3">
            <a:extLst>
              <a:ext uri="{FF2B5EF4-FFF2-40B4-BE49-F238E27FC236}">
                <a16:creationId xmlns:a16="http://schemas.microsoft.com/office/drawing/2014/main" id="{68B64FFC-9E30-4D66-92BB-400AD6239133}"/>
              </a:ext>
            </a:extLst>
          </p:cNvPr>
          <p:cNvSpPr/>
          <p:nvPr/>
        </p:nvSpPr>
        <p:spPr>
          <a:xfrm>
            <a:off x="9683610" y="5867589"/>
            <a:ext cx="548151" cy="548151"/>
          </a:xfrm>
          <a:prstGeom prst="star4">
            <a:avLst>
              <a:gd name="adj" fmla="val 18849"/>
            </a:avLst>
          </a:prstGeom>
          <a:solidFill>
            <a:srgbClr val="5A5E90"/>
          </a:solidFill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Star: 4 Points 36">
            <a:extLst>
              <a:ext uri="{FF2B5EF4-FFF2-40B4-BE49-F238E27FC236}">
                <a16:creationId xmlns:a16="http://schemas.microsoft.com/office/drawing/2014/main" id="{E424FD16-D70D-4158-A9CC-09835D198819}"/>
              </a:ext>
            </a:extLst>
          </p:cNvPr>
          <p:cNvSpPr/>
          <p:nvPr/>
        </p:nvSpPr>
        <p:spPr>
          <a:xfrm>
            <a:off x="10324828" y="5853493"/>
            <a:ext cx="548151" cy="548151"/>
          </a:xfrm>
          <a:prstGeom prst="star4">
            <a:avLst>
              <a:gd name="adj" fmla="val 18849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tar: 4 Points 37">
            <a:extLst>
              <a:ext uri="{FF2B5EF4-FFF2-40B4-BE49-F238E27FC236}">
                <a16:creationId xmlns:a16="http://schemas.microsoft.com/office/drawing/2014/main" id="{E71165E3-5DE2-4A1F-8899-1BB5220E3679}"/>
              </a:ext>
            </a:extLst>
          </p:cNvPr>
          <p:cNvSpPr/>
          <p:nvPr/>
        </p:nvSpPr>
        <p:spPr>
          <a:xfrm>
            <a:off x="10966046" y="5855226"/>
            <a:ext cx="548151" cy="548151"/>
          </a:xfrm>
          <a:prstGeom prst="star4">
            <a:avLst>
              <a:gd name="adj" fmla="val 18849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C8D2BF2-9CAB-4238-8DC8-09B68052F25C}"/>
              </a:ext>
            </a:extLst>
          </p:cNvPr>
          <p:cNvSpPr/>
          <p:nvPr/>
        </p:nvSpPr>
        <p:spPr>
          <a:xfrm>
            <a:off x="-529843" y="-199301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DE5A3-2F86-4FDC-9517-DF4595DD9689}"/>
              </a:ext>
            </a:extLst>
          </p:cNvPr>
          <p:cNvSpPr txBox="1"/>
          <p:nvPr/>
        </p:nvSpPr>
        <p:spPr>
          <a:xfrm>
            <a:off x="8228758" y="999791"/>
            <a:ext cx="547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 - JENIS PENELITIAN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7C9E94-B413-4F59-95E0-B6A398042C5E}"/>
              </a:ext>
            </a:extLst>
          </p:cNvPr>
          <p:cNvSpPr txBox="1"/>
          <p:nvPr/>
        </p:nvSpPr>
        <p:spPr>
          <a:xfrm>
            <a:off x="1076467" y="2374137"/>
            <a:ext cx="6467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rgbClr val="E0E4EE"/>
                  </a:solidFill>
                </a:ln>
                <a:noFill/>
              </a:rPr>
              <a:t>PENELITIAN BERDASARKAN JENIS &amp; ANALISISNYA</a:t>
            </a:r>
          </a:p>
        </p:txBody>
      </p:sp>
      <p:sp>
        <p:nvSpPr>
          <p:cNvPr id="7" name="Star: 4 Points 6">
            <a:extLst>
              <a:ext uri="{FF2B5EF4-FFF2-40B4-BE49-F238E27FC236}">
                <a16:creationId xmlns:a16="http://schemas.microsoft.com/office/drawing/2014/main" id="{ACFD4208-7809-40DB-9A8A-BF2446E32A36}"/>
              </a:ext>
            </a:extLst>
          </p:cNvPr>
          <p:cNvSpPr/>
          <p:nvPr/>
        </p:nvSpPr>
        <p:spPr>
          <a:xfrm>
            <a:off x="-730024" y="-84647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tar: 4 Points 34">
            <a:extLst>
              <a:ext uri="{FF2B5EF4-FFF2-40B4-BE49-F238E27FC236}">
                <a16:creationId xmlns:a16="http://schemas.microsoft.com/office/drawing/2014/main" id="{49DCC75D-71F0-4014-8052-6B8FDBE12601}"/>
              </a:ext>
            </a:extLst>
          </p:cNvPr>
          <p:cNvSpPr/>
          <p:nvPr/>
        </p:nvSpPr>
        <p:spPr>
          <a:xfrm rot="12437555">
            <a:off x="15172010" y="-3188223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tar: 4 Points 35">
            <a:extLst>
              <a:ext uri="{FF2B5EF4-FFF2-40B4-BE49-F238E27FC236}">
                <a16:creationId xmlns:a16="http://schemas.microsoft.com/office/drawing/2014/main" id="{62783270-2191-4F8C-B9E2-C5F834B45935}"/>
              </a:ext>
            </a:extLst>
          </p:cNvPr>
          <p:cNvSpPr/>
          <p:nvPr/>
        </p:nvSpPr>
        <p:spPr>
          <a:xfrm>
            <a:off x="-5001940" y="7708377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48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E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944535" y="63641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037510" y="630983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508519" y="44641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654849" y="68154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42887" y="3895341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2112487" y="517144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30B45-0E53-47A2-8D90-D7E505A1120E}"/>
              </a:ext>
            </a:extLst>
          </p:cNvPr>
          <p:cNvSpPr txBox="1"/>
          <p:nvPr/>
        </p:nvSpPr>
        <p:spPr>
          <a:xfrm>
            <a:off x="7226300" y="-149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9C6595-3849-4420-8A9D-86F3A5575444}"/>
              </a:ext>
            </a:extLst>
          </p:cNvPr>
          <p:cNvSpPr txBox="1"/>
          <p:nvPr/>
        </p:nvSpPr>
        <p:spPr>
          <a:xfrm>
            <a:off x="1076467" y="3067456"/>
            <a:ext cx="10061338" cy="12557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SEJARAH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Sejarah (</a:t>
            </a:r>
            <a:r>
              <a:rPr lang="en-US" dirty="0" err="1">
                <a:solidFill>
                  <a:srgbClr val="E0E4EE"/>
                </a:solidFill>
              </a:rPr>
              <a:t>historis</a:t>
            </a:r>
            <a:r>
              <a:rPr lang="en-US" dirty="0">
                <a:solidFill>
                  <a:srgbClr val="E0E4EE"/>
                </a:solidFill>
              </a:rPr>
              <a:t>), </a:t>
            </a:r>
            <a:r>
              <a:rPr lang="en-US" dirty="0" err="1">
                <a:solidFill>
                  <a:srgbClr val="E0E4EE"/>
                </a:solidFill>
              </a:rPr>
              <a:t>berkenaan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analisis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logis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kejadian-kejadian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berlangsung</a:t>
            </a:r>
            <a:r>
              <a:rPr lang="en-US" dirty="0">
                <a:solidFill>
                  <a:srgbClr val="E0E4EE"/>
                </a:solidFill>
              </a:rPr>
              <a:t> di masa </a:t>
            </a:r>
            <a:r>
              <a:rPr lang="en-US" dirty="0" err="1">
                <a:solidFill>
                  <a:srgbClr val="E0E4EE"/>
                </a:solidFill>
              </a:rPr>
              <a:t>lalu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SURVEY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Survey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endParaRPr lang="en-US" dirty="0">
              <a:solidFill>
                <a:srgbClr val="E0E4EE"/>
              </a:solidFill>
            </a:endParaRPr>
          </a:p>
          <a:p>
            <a:pPr algn="just"/>
            <a:r>
              <a:rPr lang="en-US" dirty="0">
                <a:solidFill>
                  <a:srgbClr val="E0E4EE"/>
                </a:solidFill>
              </a:rPr>
              <a:t>pada </a:t>
            </a:r>
            <a:r>
              <a:rPr lang="en-US" dirty="0" err="1">
                <a:solidFill>
                  <a:srgbClr val="E0E4EE"/>
                </a:solidFill>
              </a:rPr>
              <a:t>popolasi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besar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maupun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kecil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tetapi</a:t>
            </a:r>
            <a:r>
              <a:rPr lang="en-US" dirty="0">
                <a:solidFill>
                  <a:srgbClr val="E0E4EE"/>
                </a:solidFill>
              </a:rPr>
              <a:t> data yang </a:t>
            </a:r>
            <a:r>
              <a:rPr lang="en-US" dirty="0" err="1">
                <a:solidFill>
                  <a:srgbClr val="E0E4EE"/>
                </a:solidFill>
              </a:rPr>
              <a:t>dipelajari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data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sampel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diambil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populasi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tersebut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ditemukan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kejadian-kejadian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relatif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distribusi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hubungan-hubungan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antar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sosilogis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maupun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psikologis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EX.POST FACTO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Ex.Post</a:t>
            </a:r>
            <a:r>
              <a:rPr lang="en-US" dirty="0">
                <a:solidFill>
                  <a:srgbClr val="E0E4EE"/>
                </a:solidFill>
              </a:rPr>
              <a:t> Facto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meneliti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peristiwa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telah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terjadi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kemudian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merunut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belakang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mengetahui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faktor-faktor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menimbulkan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tersebut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EKSPERIMEN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Eksperimen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berusaha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mencari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pengaruh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tertentu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yang lain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kondisi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terkontrol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ketat</a:t>
            </a:r>
            <a:r>
              <a:rPr lang="en-US" dirty="0">
                <a:solidFill>
                  <a:srgbClr val="E0E4EE"/>
                </a:solidFill>
              </a:rPr>
              <a:t>.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independennya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dimanipulasi</a:t>
            </a:r>
            <a:r>
              <a:rPr lang="en-US" dirty="0">
                <a:solidFill>
                  <a:srgbClr val="E0E4EE"/>
                </a:solidFill>
              </a:rPr>
              <a:t> oleh </a:t>
            </a:r>
            <a:r>
              <a:rPr lang="en-US" dirty="0" err="1">
                <a:solidFill>
                  <a:srgbClr val="E0E4EE"/>
                </a:solidFill>
              </a:rPr>
              <a:t>peneliti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NATURALISTIK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Naturalistik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sering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disebut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kualitatif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digunakan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meneliti</a:t>
            </a:r>
            <a:r>
              <a:rPr lang="en-US" dirty="0">
                <a:solidFill>
                  <a:srgbClr val="E0E4EE"/>
                </a:solidFill>
              </a:rPr>
              <a:t> pada </a:t>
            </a:r>
            <a:r>
              <a:rPr lang="en-US" dirty="0" err="1">
                <a:solidFill>
                  <a:srgbClr val="E0E4EE"/>
                </a:solidFill>
              </a:rPr>
              <a:t>kondisi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obyek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alami</a:t>
            </a:r>
            <a:r>
              <a:rPr lang="en-US" dirty="0">
                <a:solidFill>
                  <a:srgbClr val="E0E4EE"/>
                </a:solidFill>
              </a:rPr>
              <a:t> (</a:t>
            </a:r>
            <a:r>
              <a:rPr lang="en-US" dirty="0" err="1">
                <a:solidFill>
                  <a:srgbClr val="E0E4EE"/>
                </a:solidFill>
              </a:rPr>
              <a:t>sebagai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lawannya</a:t>
            </a:r>
            <a:r>
              <a:rPr lang="en-US" dirty="0">
                <a:solidFill>
                  <a:srgbClr val="E0E4EE"/>
                </a:solidFill>
              </a:rPr>
              <a:t>) </a:t>
            </a:r>
            <a:r>
              <a:rPr lang="en-US" dirty="0" err="1">
                <a:solidFill>
                  <a:srgbClr val="E0E4EE"/>
                </a:solidFill>
              </a:rPr>
              <a:t>dimana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sebagai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instrumen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kunci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POLICY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Policy Research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proses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r>
              <a:rPr lang="en-US" dirty="0">
                <a:solidFill>
                  <a:srgbClr val="E0E4EE"/>
                </a:solidFill>
              </a:rPr>
              <a:t> pada, </a:t>
            </a:r>
            <a:r>
              <a:rPr lang="en-US" dirty="0" err="1">
                <a:solidFill>
                  <a:srgbClr val="E0E4EE"/>
                </a:solidFill>
              </a:rPr>
              <a:t>atau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analisis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masalah-masalah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sosial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mendasar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temuannya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direkomendasikan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kepada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pembuat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keputusan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bertinak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praktis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menyelesaikan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masalah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ACTION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Action Research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bertujuan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mengembangkan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kerja</a:t>
            </a:r>
            <a:r>
              <a:rPr lang="en-US" dirty="0">
                <a:solidFill>
                  <a:srgbClr val="E0E4EE"/>
                </a:solidFill>
              </a:rPr>
              <a:t> yang paling </a:t>
            </a:r>
            <a:r>
              <a:rPr lang="en-US" dirty="0" err="1">
                <a:solidFill>
                  <a:srgbClr val="E0E4EE"/>
                </a:solidFill>
              </a:rPr>
              <a:t>efisien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biaya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produksi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ditekan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produktifitas</a:t>
            </a:r>
            <a:endParaRPr lang="en-US" dirty="0">
              <a:solidFill>
                <a:srgbClr val="E0E4EE"/>
              </a:solidFill>
            </a:endParaRP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lembaga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meningkat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EVALUASI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Evaluasi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bagian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proses </a:t>
            </a:r>
            <a:r>
              <a:rPr lang="en-US" dirty="0" err="1">
                <a:solidFill>
                  <a:srgbClr val="E0E4EE"/>
                </a:solidFill>
              </a:rPr>
              <a:t>pembuatan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keputusan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membandingkan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kegiatan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produk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standar</a:t>
            </a:r>
            <a:r>
              <a:rPr lang="en-US" dirty="0">
                <a:solidFill>
                  <a:srgbClr val="E0E4EE"/>
                </a:solidFill>
              </a:rPr>
              <a:t> dan program yang </a:t>
            </a:r>
            <a:r>
              <a:rPr lang="en-US" dirty="0" err="1">
                <a:solidFill>
                  <a:srgbClr val="E0E4EE"/>
                </a:solidFill>
              </a:rPr>
              <a:t>telah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ditetapkan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7160B9-5C64-4CC7-BEBD-BCE936DFD5DE}"/>
              </a:ext>
            </a:extLst>
          </p:cNvPr>
          <p:cNvSpPr/>
          <p:nvPr/>
        </p:nvSpPr>
        <p:spPr>
          <a:xfrm>
            <a:off x="-272543" y="4114299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ar: 4 Points 3">
            <a:extLst>
              <a:ext uri="{FF2B5EF4-FFF2-40B4-BE49-F238E27FC236}">
                <a16:creationId xmlns:a16="http://schemas.microsoft.com/office/drawing/2014/main" id="{68B64FFC-9E30-4D66-92BB-400AD6239133}"/>
              </a:ext>
            </a:extLst>
          </p:cNvPr>
          <p:cNvSpPr/>
          <p:nvPr/>
        </p:nvSpPr>
        <p:spPr>
          <a:xfrm>
            <a:off x="9683610" y="5867589"/>
            <a:ext cx="548151" cy="548151"/>
          </a:xfrm>
          <a:prstGeom prst="star4">
            <a:avLst>
              <a:gd name="adj" fmla="val 18849"/>
            </a:avLst>
          </a:prstGeom>
          <a:solidFill>
            <a:srgbClr val="5A5E90"/>
          </a:solidFill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Star: 4 Points 36">
            <a:extLst>
              <a:ext uri="{FF2B5EF4-FFF2-40B4-BE49-F238E27FC236}">
                <a16:creationId xmlns:a16="http://schemas.microsoft.com/office/drawing/2014/main" id="{E424FD16-D70D-4158-A9CC-09835D198819}"/>
              </a:ext>
            </a:extLst>
          </p:cNvPr>
          <p:cNvSpPr/>
          <p:nvPr/>
        </p:nvSpPr>
        <p:spPr>
          <a:xfrm>
            <a:off x="10324828" y="5853493"/>
            <a:ext cx="548151" cy="548151"/>
          </a:xfrm>
          <a:prstGeom prst="star4">
            <a:avLst>
              <a:gd name="adj" fmla="val 18849"/>
            </a:avLst>
          </a:prstGeom>
          <a:noFill/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8" name="Star: 4 Points 37">
            <a:extLst>
              <a:ext uri="{FF2B5EF4-FFF2-40B4-BE49-F238E27FC236}">
                <a16:creationId xmlns:a16="http://schemas.microsoft.com/office/drawing/2014/main" id="{E71165E3-5DE2-4A1F-8899-1BB5220E3679}"/>
              </a:ext>
            </a:extLst>
          </p:cNvPr>
          <p:cNvSpPr/>
          <p:nvPr/>
        </p:nvSpPr>
        <p:spPr>
          <a:xfrm>
            <a:off x="10966046" y="5855226"/>
            <a:ext cx="548151" cy="548151"/>
          </a:xfrm>
          <a:prstGeom prst="star4">
            <a:avLst>
              <a:gd name="adj" fmla="val 18849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C8D2BF2-9CAB-4238-8DC8-09B68052F25C}"/>
              </a:ext>
            </a:extLst>
          </p:cNvPr>
          <p:cNvSpPr/>
          <p:nvPr/>
        </p:nvSpPr>
        <p:spPr>
          <a:xfrm>
            <a:off x="-529843" y="-199301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DE5A3-2F86-4FDC-9517-DF4595DD9689}"/>
              </a:ext>
            </a:extLst>
          </p:cNvPr>
          <p:cNvSpPr txBox="1"/>
          <p:nvPr/>
        </p:nvSpPr>
        <p:spPr>
          <a:xfrm>
            <a:off x="8228758" y="999791"/>
            <a:ext cx="547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 - JENIS PENELITIAN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7C9E94-B413-4F59-95E0-B6A398042C5E}"/>
              </a:ext>
            </a:extLst>
          </p:cNvPr>
          <p:cNvSpPr txBox="1"/>
          <p:nvPr/>
        </p:nvSpPr>
        <p:spPr>
          <a:xfrm>
            <a:off x="1076467" y="2374137"/>
            <a:ext cx="8588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rgbClr val="E0E4EE"/>
                  </a:solidFill>
                </a:ln>
                <a:noFill/>
              </a:rPr>
              <a:t>PENELITIAN BERDASARKAN METODE/TEKHNIK YANG DIGUNAKAN</a:t>
            </a:r>
          </a:p>
        </p:txBody>
      </p:sp>
      <p:sp>
        <p:nvSpPr>
          <p:cNvPr id="7" name="Star: 4 Points 6">
            <a:extLst>
              <a:ext uri="{FF2B5EF4-FFF2-40B4-BE49-F238E27FC236}">
                <a16:creationId xmlns:a16="http://schemas.microsoft.com/office/drawing/2014/main" id="{ACFD4208-7809-40DB-9A8A-BF2446E32A36}"/>
              </a:ext>
            </a:extLst>
          </p:cNvPr>
          <p:cNvSpPr/>
          <p:nvPr/>
        </p:nvSpPr>
        <p:spPr>
          <a:xfrm>
            <a:off x="-730024" y="-84647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tar: 4 Points 34">
            <a:extLst>
              <a:ext uri="{FF2B5EF4-FFF2-40B4-BE49-F238E27FC236}">
                <a16:creationId xmlns:a16="http://schemas.microsoft.com/office/drawing/2014/main" id="{49DCC75D-71F0-4014-8052-6B8FDBE12601}"/>
              </a:ext>
            </a:extLst>
          </p:cNvPr>
          <p:cNvSpPr/>
          <p:nvPr/>
        </p:nvSpPr>
        <p:spPr>
          <a:xfrm>
            <a:off x="10387418" y="-75759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tar: 4 Points 35">
            <a:extLst>
              <a:ext uri="{FF2B5EF4-FFF2-40B4-BE49-F238E27FC236}">
                <a16:creationId xmlns:a16="http://schemas.microsoft.com/office/drawing/2014/main" id="{62783270-2191-4F8C-B9E2-C5F834B45935}"/>
              </a:ext>
            </a:extLst>
          </p:cNvPr>
          <p:cNvSpPr/>
          <p:nvPr/>
        </p:nvSpPr>
        <p:spPr>
          <a:xfrm>
            <a:off x="-5001940" y="7708377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797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E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944535" y="63641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037510" y="630983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508519" y="44641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654849" y="68154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42887" y="3895341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2112487" y="517144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30B45-0E53-47A2-8D90-D7E505A1120E}"/>
              </a:ext>
            </a:extLst>
          </p:cNvPr>
          <p:cNvSpPr txBox="1"/>
          <p:nvPr/>
        </p:nvSpPr>
        <p:spPr>
          <a:xfrm>
            <a:off x="7226300" y="-149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9C6595-3849-4420-8A9D-86F3A5575444}"/>
              </a:ext>
            </a:extLst>
          </p:cNvPr>
          <p:cNvSpPr txBox="1"/>
          <p:nvPr/>
        </p:nvSpPr>
        <p:spPr>
          <a:xfrm>
            <a:off x="1076467" y="1554218"/>
            <a:ext cx="10061338" cy="12557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SEJARAH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Sejarah (</a:t>
            </a:r>
            <a:r>
              <a:rPr lang="en-US" dirty="0" err="1">
                <a:solidFill>
                  <a:srgbClr val="E0E4EE"/>
                </a:solidFill>
              </a:rPr>
              <a:t>historis</a:t>
            </a:r>
            <a:r>
              <a:rPr lang="en-US" dirty="0">
                <a:solidFill>
                  <a:srgbClr val="E0E4EE"/>
                </a:solidFill>
              </a:rPr>
              <a:t>), </a:t>
            </a:r>
            <a:r>
              <a:rPr lang="en-US" dirty="0" err="1">
                <a:solidFill>
                  <a:srgbClr val="E0E4EE"/>
                </a:solidFill>
              </a:rPr>
              <a:t>berkenaan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analisis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logis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kejadian-kejadian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berlangsung</a:t>
            </a:r>
            <a:r>
              <a:rPr lang="en-US" dirty="0">
                <a:solidFill>
                  <a:srgbClr val="E0E4EE"/>
                </a:solidFill>
              </a:rPr>
              <a:t> di masa </a:t>
            </a:r>
            <a:r>
              <a:rPr lang="en-US" dirty="0" err="1">
                <a:solidFill>
                  <a:srgbClr val="E0E4EE"/>
                </a:solidFill>
              </a:rPr>
              <a:t>lalu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SURVEY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Survey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endParaRPr lang="en-US" dirty="0">
              <a:solidFill>
                <a:srgbClr val="E0E4EE"/>
              </a:solidFill>
            </a:endParaRPr>
          </a:p>
          <a:p>
            <a:pPr algn="just"/>
            <a:r>
              <a:rPr lang="en-US" dirty="0">
                <a:solidFill>
                  <a:srgbClr val="E0E4EE"/>
                </a:solidFill>
              </a:rPr>
              <a:t>pada </a:t>
            </a:r>
            <a:r>
              <a:rPr lang="en-US" dirty="0" err="1">
                <a:solidFill>
                  <a:srgbClr val="E0E4EE"/>
                </a:solidFill>
              </a:rPr>
              <a:t>popolasi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besar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maupun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kecil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tetapi</a:t>
            </a:r>
            <a:r>
              <a:rPr lang="en-US" dirty="0">
                <a:solidFill>
                  <a:srgbClr val="E0E4EE"/>
                </a:solidFill>
              </a:rPr>
              <a:t> data yang </a:t>
            </a:r>
            <a:r>
              <a:rPr lang="en-US" dirty="0" err="1">
                <a:solidFill>
                  <a:srgbClr val="E0E4EE"/>
                </a:solidFill>
              </a:rPr>
              <a:t>dipelajari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data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sampel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diambil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populasi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tersebut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ditemukan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kejadian-kejadian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relatif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distribusi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hubungan-hubungan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antar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sosilogis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maupun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psikologis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EX.POST FACTO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Ex.Post</a:t>
            </a:r>
            <a:r>
              <a:rPr lang="en-US" dirty="0">
                <a:solidFill>
                  <a:srgbClr val="E0E4EE"/>
                </a:solidFill>
              </a:rPr>
              <a:t> Facto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meneliti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peristiwa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telah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terjadi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kemudian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merunut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belakang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mengetahui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faktor-faktor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menimbulkan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tersebut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EKSPERIMEN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Eksperimen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berusaha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mencari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pengaruh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tertentu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yang lain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kondisi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terkontrol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ketat</a:t>
            </a:r>
            <a:r>
              <a:rPr lang="en-US" dirty="0">
                <a:solidFill>
                  <a:srgbClr val="E0E4EE"/>
                </a:solidFill>
              </a:rPr>
              <a:t>.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independennya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dimanipulasi</a:t>
            </a:r>
            <a:r>
              <a:rPr lang="en-US" dirty="0">
                <a:solidFill>
                  <a:srgbClr val="E0E4EE"/>
                </a:solidFill>
              </a:rPr>
              <a:t> oleh </a:t>
            </a:r>
            <a:r>
              <a:rPr lang="en-US" dirty="0" err="1">
                <a:solidFill>
                  <a:srgbClr val="E0E4EE"/>
                </a:solidFill>
              </a:rPr>
              <a:t>peneliti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NATURALISTIK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Naturalistik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sering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disebut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kualitatif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digunakan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meneliti</a:t>
            </a:r>
            <a:r>
              <a:rPr lang="en-US" dirty="0">
                <a:solidFill>
                  <a:srgbClr val="E0E4EE"/>
                </a:solidFill>
              </a:rPr>
              <a:t> pada </a:t>
            </a:r>
            <a:r>
              <a:rPr lang="en-US" dirty="0" err="1">
                <a:solidFill>
                  <a:srgbClr val="E0E4EE"/>
                </a:solidFill>
              </a:rPr>
              <a:t>kondisi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obyek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alami</a:t>
            </a:r>
            <a:r>
              <a:rPr lang="en-US" dirty="0">
                <a:solidFill>
                  <a:srgbClr val="E0E4EE"/>
                </a:solidFill>
              </a:rPr>
              <a:t> (</a:t>
            </a:r>
            <a:r>
              <a:rPr lang="en-US" dirty="0" err="1">
                <a:solidFill>
                  <a:srgbClr val="E0E4EE"/>
                </a:solidFill>
              </a:rPr>
              <a:t>sebagai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lawannya</a:t>
            </a:r>
            <a:r>
              <a:rPr lang="en-US" dirty="0">
                <a:solidFill>
                  <a:srgbClr val="E0E4EE"/>
                </a:solidFill>
              </a:rPr>
              <a:t>) </a:t>
            </a:r>
            <a:r>
              <a:rPr lang="en-US" dirty="0" err="1">
                <a:solidFill>
                  <a:srgbClr val="E0E4EE"/>
                </a:solidFill>
              </a:rPr>
              <a:t>dimana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sebagai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instrumen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kunci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POLICY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Policy Research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proses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r>
              <a:rPr lang="en-US" dirty="0">
                <a:solidFill>
                  <a:srgbClr val="E0E4EE"/>
                </a:solidFill>
              </a:rPr>
              <a:t> pada, </a:t>
            </a:r>
            <a:r>
              <a:rPr lang="en-US" dirty="0" err="1">
                <a:solidFill>
                  <a:srgbClr val="E0E4EE"/>
                </a:solidFill>
              </a:rPr>
              <a:t>atau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analisis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masalah-masalah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sosial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mendasar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temuannya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direkomendasikan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kepada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pembuat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keputusan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bertinak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praktis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menyelesaikan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masalah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ACTION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Action Research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bertujuan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mengembangkan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kerja</a:t>
            </a:r>
            <a:r>
              <a:rPr lang="en-US" dirty="0">
                <a:solidFill>
                  <a:srgbClr val="E0E4EE"/>
                </a:solidFill>
              </a:rPr>
              <a:t> yang paling </a:t>
            </a:r>
            <a:r>
              <a:rPr lang="en-US" dirty="0" err="1">
                <a:solidFill>
                  <a:srgbClr val="E0E4EE"/>
                </a:solidFill>
              </a:rPr>
              <a:t>efisien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biaya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produksi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ditekan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produktifitas</a:t>
            </a:r>
            <a:endParaRPr lang="en-US" dirty="0">
              <a:solidFill>
                <a:srgbClr val="E0E4EE"/>
              </a:solidFill>
            </a:endParaRP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lembaga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meningkat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EVALUASI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Evaluasi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bagian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proses </a:t>
            </a:r>
            <a:r>
              <a:rPr lang="en-US" dirty="0" err="1">
                <a:solidFill>
                  <a:srgbClr val="E0E4EE"/>
                </a:solidFill>
              </a:rPr>
              <a:t>pembuatan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keputusan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membandingkan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kegiatan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produk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standar</a:t>
            </a:r>
            <a:r>
              <a:rPr lang="en-US" dirty="0">
                <a:solidFill>
                  <a:srgbClr val="E0E4EE"/>
                </a:solidFill>
              </a:rPr>
              <a:t> dan program yang </a:t>
            </a:r>
            <a:r>
              <a:rPr lang="en-US" dirty="0" err="1">
                <a:solidFill>
                  <a:srgbClr val="E0E4EE"/>
                </a:solidFill>
              </a:rPr>
              <a:t>telah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ditetapkan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7160B9-5C64-4CC7-BEBD-BCE936DFD5DE}"/>
              </a:ext>
            </a:extLst>
          </p:cNvPr>
          <p:cNvSpPr/>
          <p:nvPr/>
        </p:nvSpPr>
        <p:spPr>
          <a:xfrm>
            <a:off x="-282471" y="4643834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ar: 4 Points 3">
            <a:extLst>
              <a:ext uri="{FF2B5EF4-FFF2-40B4-BE49-F238E27FC236}">
                <a16:creationId xmlns:a16="http://schemas.microsoft.com/office/drawing/2014/main" id="{68B64FFC-9E30-4D66-92BB-400AD6239133}"/>
              </a:ext>
            </a:extLst>
          </p:cNvPr>
          <p:cNvSpPr/>
          <p:nvPr/>
        </p:nvSpPr>
        <p:spPr>
          <a:xfrm>
            <a:off x="9683610" y="5867589"/>
            <a:ext cx="548151" cy="548151"/>
          </a:xfrm>
          <a:prstGeom prst="star4">
            <a:avLst>
              <a:gd name="adj" fmla="val 18849"/>
            </a:avLst>
          </a:prstGeom>
          <a:solidFill>
            <a:srgbClr val="5A5E90"/>
          </a:solidFill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Star: 4 Points 36">
            <a:extLst>
              <a:ext uri="{FF2B5EF4-FFF2-40B4-BE49-F238E27FC236}">
                <a16:creationId xmlns:a16="http://schemas.microsoft.com/office/drawing/2014/main" id="{E424FD16-D70D-4158-A9CC-09835D198819}"/>
              </a:ext>
            </a:extLst>
          </p:cNvPr>
          <p:cNvSpPr/>
          <p:nvPr/>
        </p:nvSpPr>
        <p:spPr>
          <a:xfrm>
            <a:off x="10324828" y="5853493"/>
            <a:ext cx="548151" cy="548151"/>
          </a:xfrm>
          <a:prstGeom prst="star4">
            <a:avLst>
              <a:gd name="adj" fmla="val 18849"/>
            </a:avLst>
          </a:prstGeom>
          <a:noFill/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8" name="Star: 4 Points 37">
            <a:extLst>
              <a:ext uri="{FF2B5EF4-FFF2-40B4-BE49-F238E27FC236}">
                <a16:creationId xmlns:a16="http://schemas.microsoft.com/office/drawing/2014/main" id="{E71165E3-5DE2-4A1F-8899-1BB5220E3679}"/>
              </a:ext>
            </a:extLst>
          </p:cNvPr>
          <p:cNvSpPr/>
          <p:nvPr/>
        </p:nvSpPr>
        <p:spPr>
          <a:xfrm>
            <a:off x="10966046" y="5855226"/>
            <a:ext cx="548151" cy="548151"/>
          </a:xfrm>
          <a:prstGeom prst="star4">
            <a:avLst>
              <a:gd name="adj" fmla="val 18849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C8D2BF2-9CAB-4238-8DC8-09B68052F25C}"/>
              </a:ext>
            </a:extLst>
          </p:cNvPr>
          <p:cNvSpPr/>
          <p:nvPr/>
        </p:nvSpPr>
        <p:spPr>
          <a:xfrm>
            <a:off x="-529843" y="-199301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DE5A3-2F86-4FDC-9517-DF4595DD9689}"/>
              </a:ext>
            </a:extLst>
          </p:cNvPr>
          <p:cNvSpPr txBox="1"/>
          <p:nvPr/>
        </p:nvSpPr>
        <p:spPr>
          <a:xfrm>
            <a:off x="8228758" y="999791"/>
            <a:ext cx="547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 - JENIS PENELITIAN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7C9E94-B413-4F59-95E0-B6A398042C5E}"/>
              </a:ext>
            </a:extLst>
          </p:cNvPr>
          <p:cNvSpPr txBox="1"/>
          <p:nvPr/>
        </p:nvSpPr>
        <p:spPr>
          <a:xfrm>
            <a:off x="1076467" y="2374137"/>
            <a:ext cx="8588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rgbClr val="E0E4EE"/>
                  </a:solidFill>
                </a:ln>
                <a:noFill/>
              </a:rPr>
              <a:t>PENELITIAN BERDASARKAN METODE/TEKHNIK YANG DIGUNAKAN</a:t>
            </a:r>
          </a:p>
        </p:txBody>
      </p:sp>
      <p:sp>
        <p:nvSpPr>
          <p:cNvPr id="7" name="Star: 4 Points 6">
            <a:extLst>
              <a:ext uri="{FF2B5EF4-FFF2-40B4-BE49-F238E27FC236}">
                <a16:creationId xmlns:a16="http://schemas.microsoft.com/office/drawing/2014/main" id="{ACFD4208-7809-40DB-9A8A-BF2446E32A36}"/>
              </a:ext>
            </a:extLst>
          </p:cNvPr>
          <p:cNvSpPr/>
          <p:nvPr/>
        </p:nvSpPr>
        <p:spPr>
          <a:xfrm>
            <a:off x="-730024" y="-84647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tar: 4 Points 34">
            <a:extLst>
              <a:ext uri="{FF2B5EF4-FFF2-40B4-BE49-F238E27FC236}">
                <a16:creationId xmlns:a16="http://schemas.microsoft.com/office/drawing/2014/main" id="{49DCC75D-71F0-4014-8052-6B8FDBE12601}"/>
              </a:ext>
            </a:extLst>
          </p:cNvPr>
          <p:cNvSpPr/>
          <p:nvPr/>
        </p:nvSpPr>
        <p:spPr>
          <a:xfrm>
            <a:off x="10387418" y="-75759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tar: 4 Points 35">
            <a:extLst>
              <a:ext uri="{FF2B5EF4-FFF2-40B4-BE49-F238E27FC236}">
                <a16:creationId xmlns:a16="http://schemas.microsoft.com/office/drawing/2014/main" id="{62783270-2191-4F8C-B9E2-C5F834B45935}"/>
              </a:ext>
            </a:extLst>
          </p:cNvPr>
          <p:cNvSpPr/>
          <p:nvPr/>
        </p:nvSpPr>
        <p:spPr>
          <a:xfrm>
            <a:off x="-5001940" y="7708377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221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79B848C-ABBB-4BBD-8B6E-A5F49432B3C6}"/>
              </a:ext>
            </a:extLst>
          </p:cNvPr>
          <p:cNvSpPr txBox="1"/>
          <p:nvPr/>
        </p:nvSpPr>
        <p:spPr>
          <a:xfrm>
            <a:off x="7114487" y="1997869"/>
            <a:ext cx="3049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 w="19050">
                  <a:noFill/>
                </a:ln>
                <a:solidFill>
                  <a:srgbClr val="5BD3C7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E5A2DF-1386-40C7-852B-AC1D468895B0}"/>
              </a:ext>
            </a:extLst>
          </p:cNvPr>
          <p:cNvSpPr txBox="1"/>
          <p:nvPr/>
        </p:nvSpPr>
        <p:spPr>
          <a:xfrm>
            <a:off x="7114487" y="2582644"/>
            <a:ext cx="4654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4F4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KONSEP DASAR DAN RAGAM PENELITIAN DALAM BIDANG 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3AC2E3-AAEE-40A9-BD05-C33556A41E6E}"/>
              </a:ext>
            </a:extLst>
          </p:cNvPr>
          <p:cNvSpPr txBox="1"/>
          <p:nvPr/>
        </p:nvSpPr>
        <p:spPr>
          <a:xfrm>
            <a:off x="7160946" y="3846600"/>
            <a:ext cx="4654892" cy="10618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 </a:t>
            </a:r>
            <a:r>
              <a:rPr lang="en-US" sz="1050" b="1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Presentasikan</a:t>
            </a:r>
            <a:r>
              <a:rPr lang="en-US" sz="1050" b="1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Oleh:</a:t>
            </a:r>
          </a:p>
          <a:p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A. A.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Bagus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Premananta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Kumara (210030487)</a:t>
            </a:r>
          </a:p>
          <a:p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Kadek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Adi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Astawa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(220030190)</a:t>
            </a:r>
          </a:p>
          <a:p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Wayan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Chandra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Permana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(220030053)</a:t>
            </a:r>
          </a:p>
          <a:p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Chantico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Denny Putra (220030349)</a:t>
            </a:r>
          </a:p>
          <a:p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Putu Eka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Yuda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Mahendra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(220030488)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F4C29A4-3BDF-4DBC-ADD9-3830789A8BD6}"/>
              </a:ext>
            </a:extLst>
          </p:cNvPr>
          <p:cNvCxnSpPr/>
          <p:nvPr/>
        </p:nvCxnSpPr>
        <p:spPr>
          <a:xfrm>
            <a:off x="7227621" y="3343275"/>
            <a:ext cx="3907104" cy="0"/>
          </a:xfrm>
          <a:prstGeom prst="line">
            <a:avLst/>
          </a:prstGeom>
          <a:ln w="28575">
            <a:solidFill>
              <a:srgbClr val="F4F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AB09C060-9F69-4477-9D51-D82A2C65DD80}"/>
              </a:ext>
            </a:extLst>
          </p:cNvPr>
          <p:cNvSpPr/>
          <p:nvPr/>
        </p:nvSpPr>
        <p:spPr>
          <a:xfrm>
            <a:off x="-1775513" y="-1"/>
            <a:ext cx="8365947" cy="8365947"/>
          </a:xfrm>
          <a:prstGeom prst="ellipse">
            <a:avLst/>
          </a:prstGeom>
          <a:solidFill>
            <a:srgbClr val="3537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AED60D-B622-4743-97B9-064C9982FBCC}"/>
              </a:ext>
            </a:extLst>
          </p:cNvPr>
          <p:cNvSpPr/>
          <p:nvPr/>
        </p:nvSpPr>
        <p:spPr>
          <a:xfrm>
            <a:off x="-1775513" y="0"/>
            <a:ext cx="8365947" cy="8365947"/>
          </a:xfrm>
          <a:prstGeom prst="ellipse">
            <a:avLst/>
          </a:prstGeom>
          <a:solidFill>
            <a:srgbClr val="E0E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EAA43DFC-D197-4ABA-8BB9-038C2FEADF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3722219"/>
                  </p:ext>
                </p:extLst>
              </p:nvPr>
            </p:nvGraphicFramePr>
            <p:xfrm>
              <a:off x="-1251460" y="1242465"/>
              <a:ext cx="5645660" cy="1123106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645660" cy="11231069"/>
                    </a:xfrm>
                    <a:prstGeom prst="rect">
                      <a:avLst/>
                    </a:prstGeom>
                  </am3d:spPr>
                  <am3d:camera>
                    <am3d:pos x="0" y="0" z="662242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92" d="1000000"/>
                    <am3d:preTrans dx="-10710520" dy="-17999108" dz="14241599"/>
                    <am3d:scale>
                      <am3d:sx n="1000000" d="1000000"/>
                      <am3d:sy n="1000000" d="1000000"/>
                      <am3d:sz n="1000000" d="1000000"/>
                    </am3d:scale>
                    <am3d:rot ax="-76088" ay="581108" az="-1280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0507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EAA43DFC-D197-4ABA-8BB9-038C2FEADF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51460" y="1242465"/>
                <a:ext cx="5645660" cy="11231069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60CBA214-E811-4FB2-BBFD-CF6B95D0B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9098" y="1316311"/>
            <a:ext cx="53721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DB3BAFE4-A4C8-4964-919B-92DD7A1AEEB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7504788"/>
                  </p:ext>
                </p:extLst>
              </p:nvPr>
            </p:nvGraphicFramePr>
            <p:xfrm>
              <a:off x="5078698" y="8079041"/>
              <a:ext cx="2034603" cy="468139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034603" cy="4681398"/>
                    </a:xfrm>
                    <a:prstGeom prst="rect">
                      <a:avLst/>
                    </a:prstGeom>
                  </am3d:spPr>
                  <am3d:camera>
                    <am3d:pos x="0" y="0" z="515019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4450" d="1000000"/>
                    <am3d:preTrans dx="-9319912" dy="-18824691" dz="-1904509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DB3BAFE4-A4C8-4964-919B-92DD7A1AEE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78698" y="8079041"/>
                <a:ext cx="2034603" cy="4681398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378DBCEF-8CE2-4AAD-B837-7FF891EBAA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1" t="6472" r="22282" b="1108"/>
          <a:stretch>
            <a:fillRect/>
          </a:stretch>
        </p:blipFill>
        <p:spPr>
          <a:xfrm>
            <a:off x="18785829" y="-2431481"/>
            <a:ext cx="8588598" cy="16246300"/>
          </a:xfrm>
          <a:custGeom>
            <a:avLst/>
            <a:gdLst>
              <a:gd name="connsiteX0" fmla="*/ 7028400 w 8588598"/>
              <a:gd name="connsiteY0" fmla="*/ 14531799 h 16246300"/>
              <a:gd name="connsiteX1" fmla="*/ 8159971 w 8588598"/>
              <a:gd name="connsiteY1" fmla="*/ 14531799 h 16246300"/>
              <a:gd name="connsiteX2" fmla="*/ 8588596 w 8588598"/>
              <a:gd name="connsiteY2" fmla="*/ 15389050 h 16246300"/>
              <a:gd name="connsiteX3" fmla="*/ 8159971 w 8588598"/>
              <a:gd name="connsiteY3" fmla="*/ 16246300 h 16246300"/>
              <a:gd name="connsiteX4" fmla="*/ 7028400 w 8588598"/>
              <a:gd name="connsiteY4" fmla="*/ 16246300 h 16246300"/>
              <a:gd name="connsiteX5" fmla="*/ 6599775 w 8588598"/>
              <a:gd name="connsiteY5" fmla="*/ 15389050 h 16246300"/>
              <a:gd name="connsiteX6" fmla="*/ 3735539 w 8588598"/>
              <a:gd name="connsiteY6" fmla="*/ 14531799 h 16246300"/>
              <a:gd name="connsiteX7" fmla="*/ 4867110 w 8588598"/>
              <a:gd name="connsiteY7" fmla="*/ 14531799 h 16246300"/>
              <a:gd name="connsiteX8" fmla="*/ 5295735 w 8588598"/>
              <a:gd name="connsiteY8" fmla="*/ 15389050 h 16246300"/>
              <a:gd name="connsiteX9" fmla="*/ 4867110 w 8588598"/>
              <a:gd name="connsiteY9" fmla="*/ 16246300 h 16246300"/>
              <a:gd name="connsiteX10" fmla="*/ 3735539 w 8588598"/>
              <a:gd name="connsiteY10" fmla="*/ 16246300 h 16246300"/>
              <a:gd name="connsiteX11" fmla="*/ 3306914 w 8588598"/>
              <a:gd name="connsiteY11" fmla="*/ 15389050 h 16246300"/>
              <a:gd name="connsiteX12" fmla="*/ 5368931 w 8588598"/>
              <a:gd name="connsiteY12" fmla="*/ 13588986 h 16246300"/>
              <a:gd name="connsiteX13" fmla="*/ 6500502 w 8588598"/>
              <a:gd name="connsiteY13" fmla="*/ 13588986 h 16246300"/>
              <a:gd name="connsiteX14" fmla="*/ 6929127 w 8588598"/>
              <a:gd name="connsiteY14" fmla="*/ 14446237 h 16246300"/>
              <a:gd name="connsiteX15" fmla="*/ 6500502 w 8588598"/>
              <a:gd name="connsiteY15" fmla="*/ 15303487 h 16246300"/>
              <a:gd name="connsiteX16" fmla="*/ 5368931 w 8588598"/>
              <a:gd name="connsiteY16" fmla="*/ 15303487 h 16246300"/>
              <a:gd name="connsiteX17" fmla="*/ 4940306 w 8588598"/>
              <a:gd name="connsiteY17" fmla="*/ 14446237 h 16246300"/>
              <a:gd name="connsiteX18" fmla="*/ 3709462 w 8588598"/>
              <a:gd name="connsiteY18" fmla="*/ 12731736 h 16246300"/>
              <a:gd name="connsiteX19" fmla="*/ 4841033 w 8588598"/>
              <a:gd name="connsiteY19" fmla="*/ 12731736 h 16246300"/>
              <a:gd name="connsiteX20" fmla="*/ 5269658 w 8588598"/>
              <a:gd name="connsiteY20" fmla="*/ 13588987 h 16246300"/>
              <a:gd name="connsiteX21" fmla="*/ 4841033 w 8588598"/>
              <a:gd name="connsiteY21" fmla="*/ 14446237 h 16246300"/>
              <a:gd name="connsiteX22" fmla="*/ 3709462 w 8588598"/>
              <a:gd name="connsiteY22" fmla="*/ 14446237 h 16246300"/>
              <a:gd name="connsiteX23" fmla="*/ 3280837 w 8588598"/>
              <a:gd name="connsiteY23" fmla="*/ 13588987 h 16246300"/>
              <a:gd name="connsiteX24" fmla="*/ 5342853 w 8588598"/>
              <a:gd name="connsiteY24" fmla="*/ 11817000 h 16246300"/>
              <a:gd name="connsiteX25" fmla="*/ 6474424 w 8588598"/>
              <a:gd name="connsiteY25" fmla="*/ 11817000 h 16246300"/>
              <a:gd name="connsiteX26" fmla="*/ 6903049 w 8588598"/>
              <a:gd name="connsiteY26" fmla="*/ 12674251 h 16246300"/>
              <a:gd name="connsiteX27" fmla="*/ 6474424 w 8588598"/>
              <a:gd name="connsiteY27" fmla="*/ 13531501 h 16246300"/>
              <a:gd name="connsiteX28" fmla="*/ 5342853 w 8588598"/>
              <a:gd name="connsiteY28" fmla="*/ 13531501 h 16246300"/>
              <a:gd name="connsiteX29" fmla="*/ 4914228 w 8588598"/>
              <a:gd name="connsiteY29" fmla="*/ 12674251 h 16246300"/>
              <a:gd name="connsiteX30" fmla="*/ 2076071 w 8588598"/>
              <a:gd name="connsiteY30" fmla="*/ 11809831 h 16246300"/>
              <a:gd name="connsiteX31" fmla="*/ 3207642 w 8588598"/>
              <a:gd name="connsiteY31" fmla="*/ 11809831 h 16246300"/>
              <a:gd name="connsiteX32" fmla="*/ 3636267 w 8588598"/>
              <a:gd name="connsiteY32" fmla="*/ 12667082 h 16246300"/>
              <a:gd name="connsiteX33" fmla="*/ 3207642 w 8588598"/>
              <a:gd name="connsiteY33" fmla="*/ 13524332 h 16246300"/>
              <a:gd name="connsiteX34" fmla="*/ 2076071 w 8588598"/>
              <a:gd name="connsiteY34" fmla="*/ 13524332 h 16246300"/>
              <a:gd name="connsiteX35" fmla="*/ 1647446 w 8588598"/>
              <a:gd name="connsiteY35" fmla="*/ 12667082 h 16246300"/>
              <a:gd name="connsiteX36" fmla="*/ 6990299 w 8588598"/>
              <a:gd name="connsiteY36" fmla="*/ 10912756 h 16246300"/>
              <a:gd name="connsiteX37" fmla="*/ 8121870 w 8588598"/>
              <a:gd name="connsiteY37" fmla="*/ 10912756 h 16246300"/>
              <a:gd name="connsiteX38" fmla="*/ 8550495 w 8588598"/>
              <a:gd name="connsiteY38" fmla="*/ 11770007 h 16246300"/>
              <a:gd name="connsiteX39" fmla="*/ 8121870 w 8588598"/>
              <a:gd name="connsiteY39" fmla="*/ 12627257 h 16246300"/>
              <a:gd name="connsiteX40" fmla="*/ 6990299 w 8588598"/>
              <a:gd name="connsiteY40" fmla="*/ 12627257 h 16246300"/>
              <a:gd name="connsiteX41" fmla="*/ 6561674 w 8588598"/>
              <a:gd name="connsiteY41" fmla="*/ 11770007 h 16246300"/>
              <a:gd name="connsiteX42" fmla="*/ 5356908 w 8588598"/>
              <a:gd name="connsiteY42" fmla="*/ 9990851 h 16246300"/>
              <a:gd name="connsiteX43" fmla="*/ 6488479 w 8588598"/>
              <a:gd name="connsiteY43" fmla="*/ 9990851 h 16246300"/>
              <a:gd name="connsiteX44" fmla="*/ 6917104 w 8588598"/>
              <a:gd name="connsiteY44" fmla="*/ 10848102 h 16246300"/>
              <a:gd name="connsiteX45" fmla="*/ 6488479 w 8588598"/>
              <a:gd name="connsiteY45" fmla="*/ 11705352 h 16246300"/>
              <a:gd name="connsiteX46" fmla="*/ 5356908 w 8588598"/>
              <a:gd name="connsiteY46" fmla="*/ 11705352 h 16246300"/>
              <a:gd name="connsiteX47" fmla="*/ 4928283 w 8588598"/>
              <a:gd name="connsiteY47" fmla="*/ 10848102 h 16246300"/>
              <a:gd name="connsiteX48" fmla="*/ 2062016 w 8588598"/>
              <a:gd name="connsiteY48" fmla="*/ 9990851 h 16246300"/>
              <a:gd name="connsiteX49" fmla="*/ 3193587 w 8588598"/>
              <a:gd name="connsiteY49" fmla="*/ 9990851 h 16246300"/>
              <a:gd name="connsiteX50" fmla="*/ 3622212 w 8588598"/>
              <a:gd name="connsiteY50" fmla="*/ 10848102 h 16246300"/>
              <a:gd name="connsiteX51" fmla="*/ 3193587 w 8588598"/>
              <a:gd name="connsiteY51" fmla="*/ 11705352 h 16246300"/>
              <a:gd name="connsiteX52" fmla="*/ 2062016 w 8588598"/>
              <a:gd name="connsiteY52" fmla="*/ 11705352 h 16246300"/>
              <a:gd name="connsiteX53" fmla="*/ 1633392 w 8588598"/>
              <a:gd name="connsiteY53" fmla="*/ 10848102 h 16246300"/>
              <a:gd name="connsiteX54" fmla="*/ 3709462 w 8588598"/>
              <a:gd name="connsiteY54" fmla="*/ 9102201 h 16246300"/>
              <a:gd name="connsiteX55" fmla="*/ 4841033 w 8588598"/>
              <a:gd name="connsiteY55" fmla="*/ 9102201 h 16246300"/>
              <a:gd name="connsiteX56" fmla="*/ 5269658 w 8588598"/>
              <a:gd name="connsiteY56" fmla="*/ 9959452 h 16246300"/>
              <a:gd name="connsiteX57" fmla="*/ 4841033 w 8588598"/>
              <a:gd name="connsiteY57" fmla="*/ 10816702 h 16246300"/>
              <a:gd name="connsiteX58" fmla="*/ 3709462 w 8588598"/>
              <a:gd name="connsiteY58" fmla="*/ 10816702 h 16246300"/>
              <a:gd name="connsiteX59" fmla="*/ 3280837 w 8588598"/>
              <a:gd name="connsiteY59" fmla="*/ 9959452 h 16246300"/>
              <a:gd name="connsiteX60" fmla="*/ 6990301 w 8588598"/>
              <a:gd name="connsiteY60" fmla="*/ 9098159 h 16246300"/>
              <a:gd name="connsiteX61" fmla="*/ 8121872 w 8588598"/>
              <a:gd name="connsiteY61" fmla="*/ 9098159 h 16246300"/>
              <a:gd name="connsiteX62" fmla="*/ 8550497 w 8588598"/>
              <a:gd name="connsiteY62" fmla="*/ 9955409 h 16246300"/>
              <a:gd name="connsiteX63" fmla="*/ 8121872 w 8588598"/>
              <a:gd name="connsiteY63" fmla="*/ 10812659 h 16246300"/>
              <a:gd name="connsiteX64" fmla="*/ 6990301 w 8588598"/>
              <a:gd name="connsiteY64" fmla="*/ 10812659 h 16246300"/>
              <a:gd name="connsiteX65" fmla="*/ 6561676 w 8588598"/>
              <a:gd name="connsiteY65" fmla="*/ 9955409 h 16246300"/>
              <a:gd name="connsiteX66" fmla="*/ 428625 w 8588598"/>
              <a:gd name="connsiteY66" fmla="*/ 9068946 h 16246300"/>
              <a:gd name="connsiteX67" fmla="*/ 1560196 w 8588598"/>
              <a:gd name="connsiteY67" fmla="*/ 9068946 h 16246300"/>
              <a:gd name="connsiteX68" fmla="*/ 1988821 w 8588598"/>
              <a:gd name="connsiteY68" fmla="*/ 9926197 h 16246300"/>
              <a:gd name="connsiteX69" fmla="*/ 1560196 w 8588598"/>
              <a:gd name="connsiteY69" fmla="*/ 10783447 h 16246300"/>
              <a:gd name="connsiteX70" fmla="*/ 428625 w 8588598"/>
              <a:gd name="connsiteY70" fmla="*/ 10783447 h 16246300"/>
              <a:gd name="connsiteX71" fmla="*/ 0 w 8588598"/>
              <a:gd name="connsiteY71" fmla="*/ 9926197 h 16246300"/>
              <a:gd name="connsiteX72" fmla="*/ 2076071 w 8588598"/>
              <a:gd name="connsiteY72" fmla="*/ 8180297 h 16246300"/>
              <a:gd name="connsiteX73" fmla="*/ 3207642 w 8588598"/>
              <a:gd name="connsiteY73" fmla="*/ 8180297 h 16246300"/>
              <a:gd name="connsiteX74" fmla="*/ 3636267 w 8588598"/>
              <a:gd name="connsiteY74" fmla="*/ 9037547 h 16246300"/>
              <a:gd name="connsiteX75" fmla="*/ 3207642 w 8588598"/>
              <a:gd name="connsiteY75" fmla="*/ 9894797 h 16246300"/>
              <a:gd name="connsiteX76" fmla="*/ 2076071 w 8588598"/>
              <a:gd name="connsiteY76" fmla="*/ 9894797 h 16246300"/>
              <a:gd name="connsiteX77" fmla="*/ 1647446 w 8588598"/>
              <a:gd name="connsiteY77" fmla="*/ 9037547 h 16246300"/>
              <a:gd name="connsiteX78" fmla="*/ 5356910 w 8588598"/>
              <a:gd name="connsiteY78" fmla="*/ 8176254 h 16246300"/>
              <a:gd name="connsiteX79" fmla="*/ 6488481 w 8588598"/>
              <a:gd name="connsiteY79" fmla="*/ 8176254 h 16246300"/>
              <a:gd name="connsiteX80" fmla="*/ 6917106 w 8588598"/>
              <a:gd name="connsiteY80" fmla="*/ 9033504 h 16246300"/>
              <a:gd name="connsiteX81" fmla="*/ 6488481 w 8588598"/>
              <a:gd name="connsiteY81" fmla="*/ 9890754 h 16246300"/>
              <a:gd name="connsiteX82" fmla="*/ 5356910 w 8588598"/>
              <a:gd name="connsiteY82" fmla="*/ 9890754 h 16246300"/>
              <a:gd name="connsiteX83" fmla="*/ 4928285 w 8588598"/>
              <a:gd name="connsiteY83" fmla="*/ 9033504 h 16246300"/>
              <a:gd name="connsiteX84" fmla="*/ 3709464 w 8588598"/>
              <a:gd name="connsiteY84" fmla="*/ 7287605 h 16246300"/>
              <a:gd name="connsiteX85" fmla="*/ 4841035 w 8588598"/>
              <a:gd name="connsiteY85" fmla="*/ 7287605 h 16246300"/>
              <a:gd name="connsiteX86" fmla="*/ 5269660 w 8588598"/>
              <a:gd name="connsiteY86" fmla="*/ 8144855 h 16246300"/>
              <a:gd name="connsiteX87" fmla="*/ 4841035 w 8588598"/>
              <a:gd name="connsiteY87" fmla="*/ 9002105 h 16246300"/>
              <a:gd name="connsiteX88" fmla="*/ 3709464 w 8588598"/>
              <a:gd name="connsiteY88" fmla="*/ 9002105 h 16246300"/>
              <a:gd name="connsiteX89" fmla="*/ 3280839 w 8588598"/>
              <a:gd name="connsiteY89" fmla="*/ 8144855 h 16246300"/>
              <a:gd name="connsiteX90" fmla="*/ 6990299 w 8588598"/>
              <a:gd name="connsiteY90" fmla="*/ 7283560 h 16246300"/>
              <a:gd name="connsiteX91" fmla="*/ 8121870 w 8588598"/>
              <a:gd name="connsiteY91" fmla="*/ 7283560 h 16246300"/>
              <a:gd name="connsiteX92" fmla="*/ 8550495 w 8588598"/>
              <a:gd name="connsiteY92" fmla="*/ 8140812 h 16246300"/>
              <a:gd name="connsiteX93" fmla="*/ 8121870 w 8588598"/>
              <a:gd name="connsiteY93" fmla="*/ 8998062 h 16246300"/>
              <a:gd name="connsiteX94" fmla="*/ 6990299 w 8588598"/>
              <a:gd name="connsiteY94" fmla="*/ 8998062 h 16246300"/>
              <a:gd name="connsiteX95" fmla="*/ 6561674 w 8588598"/>
              <a:gd name="connsiteY95" fmla="*/ 8140812 h 16246300"/>
              <a:gd name="connsiteX96" fmla="*/ 2076073 w 8588598"/>
              <a:gd name="connsiteY96" fmla="*/ 6365699 h 16246300"/>
              <a:gd name="connsiteX97" fmla="*/ 3207644 w 8588598"/>
              <a:gd name="connsiteY97" fmla="*/ 6365699 h 16246300"/>
              <a:gd name="connsiteX98" fmla="*/ 3636269 w 8588598"/>
              <a:gd name="connsiteY98" fmla="*/ 7222951 h 16246300"/>
              <a:gd name="connsiteX99" fmla="*/ 3207644 w 8588598"/>
              <a:gd name="connsiteY99" fmla="*/ 8080200 h 16246300"/>
              <a:gd name="connsiteX100" fmla="*/ 2076073 w 8588598"/>
              <a:gd name="connsiteY100" fmla="*/ 8080200 h 16246300"/>
              <a:gd name="connsiteX101" fmla="*/ 1647448 w 8588598"/>
              <a:gd name="connsiteY101" fmla="*/ 7222951 h 16246300"/>
              <a:gd name="connsiteX102" fmla="*/ 5356908 w 8588598"/>
              <a:gd name="connsiteY102" fmla="*/ 6361656 h 16246300"/>
              <a:gd name="connsiteX103" fmla="*/ 6488479 w 8588598"/>
              <a:gd name="connsiteY103" fmla="*/ 6361656 h 16246300"/>
              <a:gd name="connsiteX104" fmla="*/ 6917104 w 8588598"/>
              <a:gd name="connsiteY104" fmla="*/ 7218908 h 16246300"/>
              <a:gd name="connsiteX105" fmla="*/ 6488479 w 8588598"/>
              <a:gd name="connsiteY105" fmla="*/ 8076158 h 16246300"/>
              <a:gd name="connsiteX106" fmla="*/ 5356908 w 8588598"/>
              <a:gd name="connsiteY106" fmla="*/ 8076158 h 16246300"/>
              <a:gd name="connsiteX107" fmla="*/ 4928283 w 8588598"/>
              <a:gd name="connsiteY107" fmla="*/ 7218908 h 16246300"/>
              <a:gd name="connsiteX108" fmla="*/ 3709462 w 8588598"/>
              <a:gd name="connsiteY108" fmla="*/ 5473007 h 16246300"/>
              <a:gd name="connsiteX109" fmla="*/ 4841033 w 8588598"/>
              <a:gd name="connsiteY109" fmla="*/ 5473007 h 16246300"/>
              <a:gd name="connsiteX110" fmla="*/ 5269658 w 8588598"/>
              <a:gd name="connsiteY110" fmla="*/ 6330257 h 16246300"/>
              <a:gd name="connsiteX111" fmla="*/ 4841033 w 8588598"/>
              <a:gd name="connsiteY111" fmla="*/ 7187508 h 16246300"/>
              <a:gd name="connsiteX112" fmla="*/ 3709462 w 8588598"/>
              <a:gd name="connsiteY112" fmla="*/ 7187508 h 16246300"/>
              <a:gd name="connsiteX113" fmla="*/ 3280837 w 8588598"/>
              <a:gd name="connsiteY113" fmla="*/ 6330257 h 16246300"/>
              <a:gd name="connsiteX114" fmla="*/ 7028400 w 8588598"/>
              <a:gd name="connsiteY114" fmla="*/ 5457414 h 16246300"/>
              <a:gd name="connsiteX115" fmla="*/ 8159971 w 8588598"/>
              <a:gd name="connsiteY115" fmla="*/ 5457414 h 16246300"/>
              <a:gd name="connsiteX116" fmla="*/ 8588596 w 8588598"/>
              <a:gd name="connsiteY116" fmla="*/ 6314663 h 16246300"/>
              <a:gd name="connsiteX117" fmla="*/ 8159971 w 8588598"/>
              <a:gd name="connsiteY117" fmla="*/ 7171914 h 16246300"/>
              <a:gd name="connsiteX118" fmla="*/ 7028400 w 8588598"/>
              <a:gd name="connsiteY118" fmla="*/ 7171914 h 16246300"/>
              <a:gd name="connsiteX119" fmla="*/ 6599775 w 8588598"/>
              <a:gd name="connsiteY119" fmla="*/ 6314663 h 16246300"/>
              <a:gd name="connsiteX120" fmla="*/ 5368931 w 8588598"/>
              <a:gd name="connsiteY120" fmla="*/ 4551102 h 16246300"/>
              <a:gd name="connsiteX121" fmla="*/ 6500502 w 8588598"/>
              <a:gd name="connsiteY121" fmla="*/ 4551102 h 16246300"/>
              <a:gd name="connsiteX122" fmla="*/ 6929127 w 8588598"/>
              <a:gd name="connsiteY122" fmla="*/ 5408353 h 16246300"/>
              <a:gd name="connsiteX123" fmla="*/ 6500502 w 8588598"/>
              <a:gd name="connsiteY123" fmla="*/ 6265602 h 16246300"/>
              <a:gd name="connsiteX124" fmla="*/ 5368931 w 8588598"/>
              <a:gd name="connsiteY124" fmla="*/ 6265602 h 16246300"/>
              <a:gd name="connsiteX125" fmla="*/ 4940306 w 8588598"/>
              <a:gd name="connsiteY125" fmla="*/ 5408353 h 16246300"/>
              <a:gd name="connsiteX126" fmla="*/ 7028402 w 8588598"/>
              <a:gd name="connsiteY126" fmla="*/ 3642815 h 16246300"/>
              <a:gd name="connsiteX127" fmla="*/ 8159973 w 8588598"/>
              <a:gd name="connsiteY127" fmla="*/ 3642815 h 16246300"/>
              <a:gd name="connsiteX128" fmla="*/ 8588598 w 8588598"/>
              <a:gd name="connsiteY128" fmla="*/ 4500066 h 16246300"/>
              <a:gd name="connsiteX129" fmla="*/ 8159973 w 8588598"/>
              <a:gd name="connsiteY129" fmla="*/ 5357316 h 16246300"/>
              <a:gd name="connsiteX130" fmla="*/ 7028402 w 8588598"/>
              <a:gd name="connsiteY130" fmla="*/ 5357316 h 16246300"/>
              <a:gd name="connsiteX131" fmla="*/ 6599777 w 8588598"/>
              <a:gd name="connsiteY131" fmla="*/ 4500066 h 16246300"/>
              <a:gd name="connsiteX132" fmla="*/ 3735540 w 8588598"/>
              <a:gd name="connsiteY132" fmla="*/ 3629196 h 16246300"/>
              <a:gd name="connsiteX133" fmla="*/ 4867111 w 8588598"/>
              <a:gd name="connsiteY133" fmla="*/ 3629196 h 16246300"/>
              <a:gd name="connsiteX134" fmla="*/ 5295736 w 8588598"/>
              <a:gd name="connsiteY134" fmla="*/ 4486447 h 16246300"/>
              <a:gd name="connsiteX135" fmla="*/ 4867111 w 8588598"/>
              <a:gd name="connsiteY135" fmla="*/ 5343698 h 16246300"/>
              <a:gd name="connsiteX136" fmla="*/ 3735540 w 8588598"/>
              <a:gd name="connsiteY136" fmla="*/ 5343698 h 16246300"/>
              <a:gd name="connsiteX137" fmla="*/ 3306915 w 8588598"/>
              <a:gd name="connsiteY137" fmla="*/ 4486447 h 16246300"/>
              <a:gd name="connsiteX138" fmla="*/ 5368933 w 8588598"/>
              <a:gd name="connsiteY138" fmla="*/ 2736504 h 16246300"/>
              <a:gd name="connsiteX139" fmla="*/ 6500504 w 8588598"/>
              <a:gd name="connsiteY139" fmla="*/ 2736504 h 16246300"/>
              <a:gd name="connsiteX140" fmla="*/ 6929129 w 8588598"/>
              <a:gd name="connsiteY140" fmla="*/ 3593754 h 16246300"/>
              <a:gd name="connsiteX141" fmla="*/ 6500504 w 8588598"/>
              <a:gd name="connsiteY141" fmla="*/ 4451005 h 16246300"/>
              <a:gd name="connsiteX142" fmla="*/ 5368933 w 8588598"/>
              <a:gd name="connsiteY142" fmla="*/ 4451005 h 16246300"/>
              <a:gd name="connsiteX143" fmla="*/ 4940308 w 8588598"/>
              <a:gd name="connsiteY143" fmla="*/ 3593754 h 16246300"/>
              <a:gd name="connsiteX144" fmla="*/ 2062015 w 8588598"/>
              <a:gd name="connsiteY144" fmla="*/ 2720352 h 16246300"/>
              <a:gd name="connsiteX145" fmla="*/ 3193586 w 8588598"/>
              <a:gd name="connsiteY145" fmla="*/ 2720352 h 16246300"/>
              <a:gd name="connsiteX146" fmla="*/ 3622211 w 8588598"/>
              <a:gd name="connsiteY146" fmla="*/ 3577603 h 16246300"/>
              <a:gd name="connsiteX147" fmla="*/ 3193586 w 8588598"/>
              <a:gd name="connsiteY147" fmla="*/ 4434853 h 16246300"/>
              <a:gd name="connsiteX148" fmla="*/ 2062015 w 8588598"/>
              <a:gd name="connsiteY148" fmla="*/ 4434853 h 16246300"/>
              <a:gd name="connsiteX149" fmla="*/ 1633390 w 8588598"/>
              <a:gd name="connsiteY149" fmla="*/ 3577603 h 16246300"/>
              <a:gd name="connsiteX150" fmla="*/ 7028400 w 8588598"/>
              <a:gd name="connsiteY150" fmla="*/ 1828216 h 16246300"/>
              <a:gd name="connsiteX151" fmla="*/ 8159971 w 8588598"/>
              <a:gd name="connsiteY151" fmla="*/ 1828216 h 16246300"/>
              <a:gd name="connsiteX152" fmla="*/ 8588596 w 8588598"/>
              <a:gd name="connsiteY152" fmla="*/ 2685467 h 16246300"/>
              <a:gd name="connsiteX153" fmla="*/ 8159971 w 8588598"/>
              <a:gd name="connsiteY153" fmla="*/ 3542717 h 16246300"/>
              <a:gd name="connsiteX154" fmla="*/ 7028400 w 8588598"/>
              <a:gd name="connsiteY154" fmla="*/ 3542717 h 16246300"/>
              <a:gd name="connsiteX155" fmla="*/ 6599775 w 8588598"/>
              <a:gd name="connsiteY155" fmla="*/ 2685467 h 16246300"/>
              <a:gd name="connsiteX156" fmla="*/ 3735542 w 8588598"/>
              <a:gd name="connsiteY156" fmla="*/ 1814598 h 16246300"/>
              <a:gd name="connsiteX157" fmla="*/ 4867113 w 8588598"/>
              <a:gd name="connsiteY157" fmla="*/ 1814598 h 16246300"/>
              <a:gd name="connsiteX158" fmla="*/ 5295738 w 8588598"/>
              <a:gd name="connsiteY158" fmla="*/ 2671849 h 16246300"/>
              <a:gd name="connsiteX159" fmla="*/ 4867113 w 8588598"/>
              <a:gd name="connsiteY159" fmla="*/ 3529099 h 16246300"/>
              <a:gd name="connsiteX160" fmla="*/ 3735542 w 8588598"/>
              <a:gd name="connsiteY160" fmla="*/ 3529099 h 16246300"/>
              <a:gd name="connsiteX161" fmla="*/ 3306917 w 8588598"/>
              <a:gd name="connsiteY161" fmla="*/ 2671849 h 16246300"/>
              <a:gd name="connsiteX162" fmla="*/ 5368931 w 8588598"/>
              <a:gd name="connsiteY162" fmla="*/ 921905 h 16246300"/>
              <a:gd name="connsiteX163" fmla="*/ 6500502 w 8588598"/>
              <a:gd name="connsiteY163" fmla="*/ 921905 h 16246300"/>
              <a:gd name="connsiteX164" fmla="*/ 6929127 w 8588598"/>
              <a:gd name="connsiteY164" fmla="*/ 1779156 h 16246300"/>
              <a:gd name="connsiteX165" fmla="*/ 6500502 w 8588598"/>
              <a:gd name="connsiteY165" fmla="*/ 2636406 h 16246300"/>
              <a:gd name="connsiteX166" fmla="*/ 5368931 w 8588598"/>
              <a:gd name="connsiteY166" fmla="*/ 2636406 h 16246300"/>
              <a:gd name="connsiteX167" fmla="*/ 4940306 w 8588598"/>
              <a:gd name="connsiteY167" fmla="*/ 1779156 h 16246300"/>
              <a:gd name="connsiteX168" fmla="*/ 2086692 w 8588598"/>
              <a:gd name="connsiteY168" fmla="*/ 892692 h 16246300"/>
              <a:gd name="connsiteX169" fmla="*/ 3218263 w 8588598"/>
              <a:gd name="connsiteY169" fmla="*/ 892692 h 16246300"/>
              <a:gd name="connsiteX170" fmla="*/ 3646888 w 8588598"/>
              <a:gd name="connsiteY170" fmla="*/ 1749943 h 16246300"/>
              <a:gd name="connsiteX171" fmla="*/ 3218263 w 8588598"/>
              <a:gd name="connsiteY171" fmla="*/ 2607193 h 16246300"/>
              <a:gd name="connsiteX172" fmla="*/ 2086692 w 8588598"/>
              <a:gd name="connsiteY172" fmla="*/ 2607193 h 16246300"/>
              <a:gd name="connsiteX173" fmla="*/ 1658067 w 8588598"/>
              <a:gd name="connsiteY173" fmla="*/ 1749943 h 16246300"/>
              <a:gd name="connsiteX174" fmla="*/ 3735540 w 8588598"/>
              <a:gd name="connsiteY174" fmla="*/ 0 h 16246300"/>
              <a:gd name="connsiteX175" fmla="*/ 4867111 w 8588598"/>
              <a:gd name="connsiteY175" fmla="*/ 0 h 16246300"/>
              <a:gd name="connsiteX176" fmla="*/ 5295736 w 8588598"/>
              <a:gd name="connsiteY176" fmla="*/ 857250 h 16246300"/>
              <a:gd name="connsiteX177" fmla="*/ 4867111 w 8588598"/>
              <a:gd name="connsiteY177" fmla="*/ 1714500 h 16246300"/>
              <a:gd name="connsiteX178" fmla="*/ 3735540 w 8588598"/>
              <a:gd name="connsiteY178" fmla="*/ 1714500 h 16246300"/>
              <a:gd name="connsiteX179" fmla="*/ 3306915 w 8588598"/>
              <a:gd name="connsiteY179" fmla="*/ 857250 h 1624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</a:cxnLst>
            <a:rect l="l" t="t" r="r" b="b"/>
            <a:pathLst>
              <a:path w="8588598" h="16246300">
                <a:moveTo>
                  <a:pt x="7028400" y="14531799"/>
                </a:moveTo>
                <a:lnTo>
                  <a:pt x="8159971" y="14531799"/>
                </a:lnTo>
                <a:lnTo>
                  <a:pt x="8588596" y="15389050"/>
                </a:lnTo>
                <a:lnTo>
                  <a:pt x="8159971" y="16246300"/>
                </a:lnTo>
                <a:lnTo>
                  <a:pt x="7028400" y="16246300"/>
                </a:lnTo>
                <a:lnTo>
                  <a:pt x="6599775" y="15389050"/>
                </a:lnTo>
                <a:close/>
                <a:moveTo>
                  <a:pt x="3735539" y="14531799"/>
                </a:moveTo>
                <a:lnTo>
                  <a:pt x="4867110" y="14531799"/>
                </a:lnTo>
                <a:lnTo>
                  <a:pt x="5295735" y="15389050"/>
                </a:lnTo>
                <a:lnTo>
                  <a:pt x="4867110" y="16246300"/>
                </a:lnTo>
                <a:lnTo>
                  <a:pt x="3735539" y="16246300"/>
                </a:lnTo>
                <a:lnTo>
                  <a:pt x="3306914" y="15389050"/>
                </a:lnTo>
                <a:close/>
                <a:moveTo>
                  <a:pt x="5368931" y="13588986"/>
                </a:moveTo>
                <a:lnTo>
                  <a:pt x="6500502" y="13588986"/>
                </a:lnTo>
                <a:lnTo>
                  <a:pt x="6929127" y="14446237"/>
                </a:lnTo>
                <a:lnTo>
                  <a:pt x="6500502" y="15303487"/>
                </a:lnTo>
                <a:lnTo>
                  <a:pt x="5368931" y="15303487"/>
                </a:lnTo>
                <a:lnTo>
                  <a:pt x="4940306" y="14446237"/>
                </a:lnTo>
                <a:close/>
                <a:moveTo>
                  <a:pt x="3709462" y="12731736"/>
                </a:moveTo>
                <a:lnTo>
                  <a:pt x="4841033" y="12731736"/>
                </a:lnTo>
                <a:lnTo>
                  <a:pt x="5269658" y="13588987"/>
                </a:lnTo>
                <a:lnTo>
                  <a:pt x="4841033" y="14446237"/>
                </a:lnTo>
                <a:lnTo>
                  <a:pt x="3709462" y="14446237"/>
                </a:lnTo>
                <a:lnTo>
                  <a:pt x="3280837" y="13588987"/>
                </a:lnTo>
                <a:close/>
                <a:moveTo>
                  <a:pt x="5342853" y="11817000"/>
                </a:moveTo>
                <a:lnTo>
                  <a:pt x="6474424" y="11817000"/>
                </a:lnTo>
                <a:lnTo>
                  <a:pt x="6903049" y="12674251"/>
                </a:lnTo>
                <a:lnTo>
                  <a:pt x="6474424" y="13531501"/>
                </a:lnTo>
                <a:lnTo>
                  <a:pt x="5342853" y="13531501"/>
                </a:lnTo>
                <a:lnTo>
                  <a:pt x="4914228" y="12674251"/>
                </a:lnTo>
                <a:close/>
                <a:moveTo>
                  <a:pt x="2076071" y="11809831"/>
                </a:moveTo>
                <a:lnTo>
                  <a:pt x="3207642" y="11809831"/>
                </a:lnTo>
                <a:lnTo>
                  <a:pt x="3636267" y="12667082"/>
                </a:lnTo>
                <a:lnTo>
                  <a:pt x="3207642" y="13524332"/>
                </a:lnTo>
                <a:lnTo>
                  <a:pt x="2076071" y="13524332"/>
                </a:lnTo>
                <a:lnTo>
                  <a:pt x="1647446" y="12667082"/>
                </a:lnTo>
                <a:close/>
                <a:moveTo>
                  <a:pt x="6990299" y="10912756"/>
                </a:moveTo>
                <a:lnTo>
                  <a:pt x="8121870" y="10912756"/>
                </a:lnTo>
                <a:lnTo>
                  <a:pt x="8550495" y="11770007"/>
                </a:lnTo>
                <a:lnTo>
                  <a:pt x="8121870" y="12627257"/>
                </a:lnTo>
                <a:lnTo>
                  <a:pt x="6990299" y="12627257"/>
                </a:lnTo>
                <a:lnTo>
                  <a:pt x="6561674" y="11770007"/>
                </a:lnTo>
                <a:close/>
                <a:moveTo>
                  <a:pt x="5356908" y="9990851"/>
                </a:moveTo>
                <a:lnTo>
                  <a:pt x="6488479" y="9990851"/>
                </a:lnTo>
                <a:lnTo>
                  <a:pt x="6917104" y="10848102"/>
                </a:lnTo>
                <a:lnTo>
                  <a:pt x="6488479" y="11705352"/>
                </a:lnTo>
                <a:lnTo>
                  <a:pt x="5356908" y="11705352"/>
                </a:lnTo>
                <a:lnTo>
                  <a:pt x="4928283" y="10848102"/>
                </a:lnTo>
                <a:close/>
                <a:moveTo>
                  <a:pt x="2062016" y="9990851"/>
                </a:moveTo>
                <a:lnTo>
                  <a:pt x="3193587" y="9990851"/>
                </a:lnTo>
                <a:lnTo>
                  <a:pt x="3622212" y="10848102"/>
                </a:lnTo>
                <a:lnTo>
                  <a:pt x="3193587" y="11705352"/>
                </a:lnTo>
                <a:lnTo>
                  <a:pt x="2062016" y="11705352"/>
                </a:lnTo>
                <a:lnTo>
                  <a:pt x="1633392" y="10848102"/>
                </a:lnTo>
                <a:close/>
                <a:moveTo>
                  <a:pt x="3709462" y="9102201"/>
                </a:moveTo>
                <a:lnTo>
                  <a:pt x="4841033" y="9102201"/>
                </a:lnTo>
                <a:lnTo>
                  <a:pt x="5269658" y="9959452"/>
                </a:lnTo>
                <a:lnTo>
                  <a:pt x="4841033" y="10816702"/>
                </a:lnTo>
                <a:lnTo>
                  <a:pt x="3709462" y="10816702"/>
                </a:lnTo>
                <a:lnTo>
                  <a:pt x="3280837" y="9959452"/>
                </a:lnTo>
                <a:close/>
                <a:moveTo>
                  <a:pt x="6990301" y="9098159"/>
                </a:moveTo>
                <a:lnTo>
                  <a:pt x="8121872" y="9098159"/>
                </a:lnTo>
                <a:lnTo>
                  <a:pt x="8550497" y="9955409"/>
                </a:lnTo>
                <a:lnTo>
                  <a:pt x="8121872" y="10812659"/>
                </a:lnTo>
                <a:lnTo>
                  <a:pt x="6990301" y="10812659"/>
                </a:lnTo>
                <a:lnTo>
                  <a:pt x="6561676" y="9955409"/>
                </a:lnTo>
                <a:close/>
                <a:moveTo>
                  <a:pt x="428625" y="9068946"/>
                </a:moveTo>
                <a:lnTo>
                  <a:pt x="1560196" y="9068946"/>
                </a:lnTo>
                <a:lnTo>
                  <a:pt x="1988821" y="9926197"/>
                </a:lnTo>
                <a:lnTo>
                  <a:pt x="1560196" y="10783447"/>
                </a:lnTo>
                <a:lnTo>
                  <a:pt x="428625" y="10783447"/>
                </a:lnTo>
                <a:lnTo>
                  <a:pt x="0" y="9926197"/>
                </a:lnTo>
                <a:close/>
                <a:moveTo>
                  <a:pt x="2076071" y="8180297"/>
                </a:moveTo>
                <a:lnTo>
                  <a:pt x="3207642" y="8180297"/>
                </a:lnTo>
                <a:lnTo>
                  <a:pt x="3636267" y="9037547"/>
                </a:lnTo>
                <a:lnTo>
                  <a:pt x="3207642" y="9894797"/>
                </a:lnTo>
                <a:lnTo>
                  <a:pt x="2076071" y="9894797"/>
                </a:lnTo>
                <a:lnTo>
                  <a:pt x="1647446" y="9037547"/>
                </a:lnTo>
                <a:close/>
                <a:moveTo>
                  <a:pt x="5356910" y="8176254"/>
                </a:moveTo>
                <a:lnTo>
                  <a:pt x="6488481" y="8176254"/>
                </a:lnTo>
                <a:lnTo>
                  <a:pt x="6917106" y="9033504"/>
                </a:lnTo>
                <a:lnTo>
                  <a:pt x="6488481" y="9890754"/>
                </a:lnTo>
                <a:lnTo>
                  <a:pt x="5356910" y="9890754"/>
                </a:lnTo>
                <a:lnTo>
                  <a:pt x="4928285" y="9033504"/>
                </a:lnTo>
                <a:close/>
                <a:moveTo>
                  <a:pt x="3709464" y="7287605"/>
                </a:moveTo>
                <a:lnTo>
                  <a:pt x="4841035" y="7287605"/>
                </a:lnTo>
                <a:lnTo>
                  <a:pt x="5269660" y="8144855"/>
                </a:lnTo>
                <a:lnTo>
                  <a:pt x="4841035" y="9002105"/>
                </a:lnTo>
                <a:lnTo>
                  <a:pt x="3709464" y="9002105"/>
                </a:lnTo>
                <a:lnTo>
                  <a:pt x="3280839" y="8144855"/>
                </a:lnTo>
                <a:close/>
                <a:moveTo>
                  <a:pt x="6990299" y="7283560"/>
                </a:moveTo>
                <a:lnTo>
                  <a:pt x="8121870" y="7283560"/>
                </a:lnTo>
                <a:lnTo>
                  <a:pt x="8550495" y="8140812"/>
                </a:lnTo>
                <a:lnTo>
                  <a:pt x="8121870" y="8998062"/>
                </a:lnTo>
                <a:lnTo>
                  <a:pt x="6990299" y="8998062"/>
                </a:lnTo>
                <a:lnTo>
                  <a:pt x="6561674" y="8140812"/>
                </a:lnTo>
                <a:close/>
                <a:moveTo>
                  <a:pt x="2076073" y="6365699"/>
                </a:moveTo>
                <a:lnTo>
                  <a:pt x="3207644" y="6365699"/>
                </a:lnTo>
                <a:lnTo>
                  <a:pt x="3636269" y="7222951"/>
                </a:lnTo>
                <a:lnTo>
                  <a:pt x="3207644" y="8080200"/>
                </a:lnTo>
                <a:lnTo>
                  <a:pt x="2076073" y="8080200"/>
                </a:lnTo>
                <a:lnTo>
                  <a:pt x="1647448" y="7222951"/>
                </a:lnTo>
                <a:close/>
                <a:moveTo>
                  <a:pt x="5356908" y="6361656"/>
                </a:moveTo>
                <a:lnTo>
                  <a:pt x="6488479" y="6361656"/>
                </a:lnTo>
                <a:lnTo>
                  <a:pt x="6917104" y="7218908"/>
                </a:lnTo>
                <a:lnTo>
                  <a:pt x="6488479" y="8076158"/>
                </a:lnTo>
                <a:lnTo>
                  <a:pt x="5356908" y="8076158"/>
                </a:lnTo>
                <a:lnTo>
                  <a:pt x="4928283" y="7218908"/>
                </a:lnTo>
                <a:close/>
                <a:moveTo>
                  <a:pt x="3709462" y="5473007"/>
                </a:moveTo>
                <a:lnTo>
                  <a:pt x="4841033" y="5473007"/>
                </a:lnTo>
                <a:lnTo>
                  <a:pt x="5269658" y="6330257"/>
                </a:lnTo>
                <a:lnTo>
                  <a:pt x="4841033" y="7187508"/>
                </a:lnTo>
                <a:lnTo>
                  <a:pt x="3709462" y="7187508"/>
                </a:lnTo>
                <a:lnTo>
                  <a:pt x="3280837" y="6330257"/>
                </a:lnTo>
                <a:close/>
                <a:moveTo>
                  <a:pt x="7028400" y="5457414"/>
                </a:moveTo>
                <a:lnTo>
                  <a:pt x="8159971" y="5457414"/>
                </a:lnTo>
                <a:lnTo>
                  <a:pt x="8588596" y="6314663"/>
                </a:lnTo>
                <a:lnTo>
                  <a:pt x="8159971" y="7171914"/>
                </a:lnTo>
                <a:lnTo>
                  <a:pt x="7028400" y="7171914"/>
                </a:lnTo>
                <a:lnTo>
                  <a:pt x="6599775" y="6314663"/>
                </a:lnTo>
                <a:close/>
                <a:moveTo>
                  <a:pt x="5368931" y="4551102"/>
                </a:moveTo>
                <a:lnTo>
                  <a:pt x="6500502" y="4551102"/>
                </a:lnTo>
                <a:lnTo>
                  <a:pt x="6929127" y="5408353"/>
                </a:lnTo>
                <a:lnTo>
                  <a:pt x="6500502" y="6265602"/>
                </a:lnTo>
                <a:lnTo>
                  <a:pt x="5368931" y="6265602"/>
                </a:lnTo>
                <a:lnTo>
                  <a:pt x="4940306" y="5408353"/>
                </a:lnTo>
                <a:close/>
                <a:moveTo>
                  <a:pt x="7028402" y="3642815"/>
                </a:moveTo>
                <a:lnTo>
                  <a:pt x="8159973" y="3642815"/>
                </a:lnTo>
                <a:lnTo>
                  <a:pt x="8588598" y="4500066"/>
                </a:lnTo>
                <a:lnTo>
                  <a:pt x="8159973" y="5357316"/>
                </a:lnTo>
                <a:lnTo>
                  <a:pt x="7028402" y="5357316"/>
                </a:lnTo>
                <a:lnTo>
                  <a:pt x="6599777" y="4500066"/>
                </a:lnTo>
                <a:close/>
                <a:moveTo>
                  <a:pt x="3735540" y="3629196"/>
                </a:moveTo>
                <a:lnTo>
                  <a:pt x="4867111" y="3629196"/>
                </a:lnTo>
                <a:lnTo>
                  <a:pt x="5295736" y="4486447"/>
                </a:lnTo>
                <a:lnTo>
                  <a:pt x="4867111" y="5343698"/>
                </a:lnTo>
                <a:lnTo>
                  <a:pt x="3735540" y="5343698"/>
                </a:lnTo>
                <a:lnTo>
                  <a:pt x="3306915" y="4486447"/>
                </a:lnTo>
                <a:close/>
                <a:moveTo>
                  <a:pt x="5368933" y="2736504"/>
                </a:moveTo>
                <a:lnTo>
                  <a:pt x="6500504" y="2736504"/>
                </a:lnTo>
                <a:lnTo>
                  <a:pt x="6929129" y="3593754"/>
                </a:lnTo>
                <a:lnTo>
                  <a:pt x="6500504" y="4451005"/>
                </a:lnTo>
                <a:lnTo>
                  <a:pt x="5368933" y="4451005"/>
                </a:lnTo>
                <a:lnTo>
                  <a:pt x="4940308" y="3593754"/>
                </a:lnTo>
                <a:close/>
                <a:moveTo>
                  <a:pt x="2062015" y="2720352"/>
                </a:moveTo>
                <a:lnTo>
                  <a:pt x="3193586" y="2720352"/>
                </a:lnTo>
                <a:lnTo>
                  <a:pt x="3622211" y="3577603"/>
                </a:lnTo>
                <a:lnTo>
                  <a:pt x="3193586" y="4434853"/>
                </a:lnTo>
                <a:lnTo>
                  <a:pt x="2062015" y="4434853"/>
                </a:lnTo>
                <a:lnTo>
                  <a:pt x="1633390" y="3577603"/>
                </a:lnTo>
                <a:close/>
                <a:moveTo>
                  <a:pt x="7028400" y="1828216"/>
                </a:moveTo>
                <a:lnTo>
                  <a:pt x="8159971" y="1828216"/>
                </a:lnTo>
                <a:lnTo>
                  <a:pt x="8588596" y="2685467"/>
                </a:lnTo>
                <a:lnTo>
                  <a:pt x="8159971" y="3542717"/>
                </a:lnTo>
                <a:lnTo>
                  <a:pt x="7028400" y="3542717"/>
                </a:lnTo>
                <a:lnTo>
                  <a:pt x="6599775" y="2685467"/>
                </a:lnTo>
                <a:close/>
                <a:moveTo>
                  <a:pt x="3735542" y="1814598"/>
                </a:moveTo>
                <a:lnTo>
                  <a:pt x="4867113" y="1814598"/>
                </a:lnTo>
                <a:lnTo>
                  <a:pt x="5295738" y="2671849"/>
                </a:lnTo>
                <a:lnTo>
                  <a:pt x="4867113" y="3529099"/>
                </a:lnTo>
                <a:lnTo>
                  <a:pt x="3735542" y="3529099"/>
                </a:lnTo>
                <a:lnTo>
                  <a:pt x="3306917" y="2671849"/>
                </a:lnTo>
                <a:close/>
                <a:moveTo>
                  <a:pt x="5368931" y="921905"/>
                </a:moveTo>
                <a:lnTo>
                  <a:pt x="6500502" y="921905"/>
                </a:lnTo>
                <a:lnTo>
                  <a:pt x="6929127" y="1779156"/>
                </a:lnTo>
                <a:lnTo>
                  <a:pt x="6500502" y="2636406"/>
                </a:lnTo>
                <a:lnTo>
                  <a:pt x="5368931" y="2636406"/>
                </a:lnTo>
                <a:lnTo>
                  <a:pt x="4940306" y="1779156"/>
                </a:lnTo>
                <a:close/>
                <a:moveTo>
                  <a:pt x="2086692" y="892692"/>
                </a:moveTo>
                <a:lnTo>
                  <a:pt x="3218263" y="892692"/>
                </a:lnTo>
                <a:lnTo>
                  <a:pt x="3646888" y="1749943"/>
                </a:lnTo>
                <a:lnTo>
                  <a:pt x="3218263" y="2607193"/>
                </a:lnTo>
                <a:lnTo>
                  <a:pt x="2086692" y="2607193"/>
                </a:lnTo>
                <a:lnTo>
                  <a:pt x="1658067" y="1749943"/>
                </a:lnTo>
                <a:close/>
                <a:moveTo>
                  <a:pt x="3735540" y="0"/>
                </a:moveTo>
                <a:lnTo>
                  <a:pt x="4867111" y="0"/>
                </a:lnTo>
                <a:lnTo>
                  <a:pt x="5295736" y="857250"/>
                </a:lnTo>
                <a:lnTo>
                  <a:pt x="4867111" y="1714500"/>
                </a:lnTo>
                <a:lnTo>
                  <a:pt x="3735540" y="1714500"/>
                </a:lnTo>
                <a:lnTo>
                  <a:pt x="3306915" y="85725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71341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E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944535" y="63641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037510" y="630983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508519" y="44641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654849" y="68154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42887" y="3895341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2112487" y="517144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30B45-0E53-47A2-8D90-D7E505A1120E}"/>
              </a:ext>
            </a:extLst>
          </p:cNvPr>
          <p:cNvSpPr txBox="1"/>
          <p:nvPr/>
        </p:nvSpPr>
        <p:spPr>
          <a:xfrm>
            <a:off x="7226300" y="-149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9C6595-3849-4420-8A9D-86F3A5575444}"/>
              </a:ext>
            </a:extLst>
          </p:cNvPr>
          <p:cNvSpPr txBox="1"/>
          <p:nvPr/>
        </p:nvSpPr>
        <p:spPr>
          <a:xfrm>
            <a:off x="1076467" y="-411053"/>
            <a:ext cx="10061338" cy="12557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SEJARAH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Sejarah (</a:t>
            </a:r>
            <a:r>
              <a:rPr lang="en-US" dirty="0" err="1">
                <a:solidFill>
                  <a:srgbClr val="E0E4EE"/>
                </a:solidFill>
              </a:rPr>
              <a:t>historis</a:t>
            </a:r>
            <a:r>
              <a:rPr lang="en-US" dirty="0">
                <a:solidFill>
                  <a:srgbClr val="E0E4EE"/>
                </a:solidFill>
              </a:rPr>
              <a:t>), </a:t>
            </a:r>
            <a:r>
              <a:rPr lang="en-US" dirty="0" err="1">
                <a:solidFill>
                  <a:srgbClr val="E0E4EE"/>
                </a:solidFill>
              </a:rPr>
              <a:t>berkenaan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analisis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logis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kejadian-kejadian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berlangsung</a:t>
            </a:r>
            <a:r>
              <a:rPr lang="en-US" dirty="0">
                <a:solidFill>
                  <a:srgbClr val="E0E4EE"/>
                </a:solidFill>
              </a:rPr>
              <a:t> di masa </a:t>
            </a:r>
            <a:r>
              <a:rPr lang="en-US" dirty="0" err="1">
                <a:solidFill>
                  <a:srgbClr val="E0E4EE"/>
                </a:solidFill>
              </a:rPr>
              <a:t>lalu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SURVEY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Survey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endParaRPr lang="en-US" dirty="0">
              <a:solidFill>
                <a:srgbClr val="E0E4EE"/>
              </a:solidFill>
            </a:endParaRPr>
          </a:p>
          <a:p>
            <a:pPr algn="just"/>
            <a:r>
              <a:rPr lang="en-US" dirty="0">
                <a:solidFill>
                  <a:srgbClr val="E0E4EE"/>
                </a:solidFill>
              </a:rPr>
              <a:t>pada </a:t>
            </a:r>
            <a:r>
              <a:rPr lang="en-US" dirty="0" err="1">
                <a:solidFill>
                  <a:srgbClr val="E0E4EE"/>
                </a:solidFill>
              </a:rPr>
              <a:t>popolasi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besar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maupun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kecil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tetapi</a:t>
            </a:r>
            <a:r>
              <a:rPr lang="en-US" dirty="0">
                <a:solidFill>
                  <a:srgbClr val="E0E4EE"/>
                </a:solidFill>
              </a:rPr>
              <a:t> data yang </a:t>
            </a:r>
            <a:r>
              <a:rPr lang="en-US" dirty="0" err="1">
                <a:solidFill>
                  <a:srgbClr val="E0E4EE"/>
                </a:solidFill>
              </a:rPr>
              <a:t>dipelajari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data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sampel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diambil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populasi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tersebut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ditemukan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kejadian-kejadian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relatif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distribusi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hubungan-hubungan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antar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sosilogis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maupun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psikologis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EX.POST FACTO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Ex.Post</a:t>
            </a:r>
            <a:r>
              <a:rPr lang="en-US" dirty="0">
                <a:solidFill>
                  <a:srgbClr val="E0E4EE"/>
                </a:solidFill>
              </a:rPr>
              <a:t> Facto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meneliti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peristiwa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telah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terjadi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kemudian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merunut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belakang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mengetahui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faktor-faktor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menimbulkan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tersebut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EKSPERIMEN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Eksperimen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berusaha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mencari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pengaruh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tertentu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yang lain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kondisi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terkontrol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ketat</a:t>
            </a:r>
            <a:r>
              <a:rPr lang="en-US" dirty="0">
                <a:solidFill>
                  <a:srgbClr val="E0E4EE"/>
                </a:solidFill>
              </a:rPr>
              <a:t>.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independennya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dimanipulasi</a:t>
            </a:r>
            <a:r>
              <a:rPr lang="en-US" dirty="0">
                <a:solidFill>
                  <a:srgbClr val="E0E4EE"/>
                </a:solidFill>
              </a:rPr>
              <a:t> oleh </a:t>
            </a:r>
            <a:r>
              <a:rPr lang="en-US" dirty="0" err="1">
                <a:solidFill>
                  <a:srgbClr val="E0E4EE"/>
                </a:solidFill>
              </a:rPr>
              <a:t>peneliti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NATURALISTIK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Naturalistik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sering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disebut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kualitatif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digunakan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meneliti</a:t>
            </a:r>
            <a:r>
              <a:rPr lang="en-US" dirty="0">
                <a:solidFill>
                  <a:srgbClr val="E0E4EE"/>
                </a:solidFill>
              </a:rPr>
              <a:t> pada </a:t>
            </a:r>
            <a:r>
              <a:rPr lang="en-US" dirty="0" err="1">
                <a:solidFill>
                  <a:srgbClr val="E0E4EE"/>
                </a:solidFill>
              </a:rPr>
              <a:t>kondisi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obyek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alami</a:t>
            </a:r>
            <a:r>
              <a:rPr lang="en-US" dirty="0">
                <a:solidFill>
                  <a:srgbClr val="E0E4EE"/>
                </a:solidFill>
              </a:rPr>
              <a:t> (</a:t>
            </a:r>
            <a:r>
              <a:rPr lang="en-US" dirty="0" err="1">
                <a:solidFill>
                  <a:srgbClr val="E0E4EE"/>
                </a:solidFill>
              </a:rPr>
              <a:t>sebagai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lawannya</a:t>
            </a:r>
            <a:r>
              <a:rPr lang="en-US" dirty="0">
                <a:solidFill>
                  <a:srgbClr val="E0E4EE"/>
                </a:solidFill>
              </a:rPr>
              <a:t>) </a:t>
            </a:r>
            <a:r>
              <a:rPr lang="en-US" dirty="0" err="1">
                <a:solidFill>
                  <a:srgbClr val="E0E4EE"/>
                </a:solidFill>
              </a:rPr>
              <a:t>dimana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sebagai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instrumen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kunci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POLICY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Policy Research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proses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r>
              <a:rPr lang="en-US" dirty="0">
                <a:solidFill>
                  <a:srgbClr val="E0E4EE"/>
                </a:solidFill>
              </a:rPr>
              <a:t> pada, </a:t>
            </a:r>
            <a:r>
              <a:rPr lang="en-US" dirty="0" err="1">
                <a:solidFill>
                  <a:srgbClr val="E0E4EE"/>
                </a:solidFill>
              </a:rPr>
              <a:t>atau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analisis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masalah-masalah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sosial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mendasar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temuannya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direkomendasikan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kepada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pembuat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keputusan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bertinak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praktis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menyelesaikan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masalah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ACTION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Action Research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bertujuan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mengembangkan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kerja</a:t>
            </a:r>
            <a:r>
              <a:rPr lang="en-US" dirty="0">
                <a:solidFill>
                  <a:srgbClr val="E0E4EE"/>
                </a:solidFill>
              </a:rPr>
              <a:t> yang paling </a:t>
            </a:r>
            <a:r>
              <a:rPr lang="en-US" dirty="0" err="1">
                <a:solidFill>
                  <a:srgbClr val="E0E4EE"/>
                </a:solidFill>
              </a:rPr>
              <a:t>efisien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biaya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produksi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ditekan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produktifitas</a:t>
            </a:r>
            <a:endParaRPr lang="en-US" dirty="0">
              <a:solidFill>
                <a:srgbClr val="E0E4EE"/>
              </a:solidFill>
            </a:endParaRP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lembaga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meningkat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EVALUASI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Evaluasi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bagian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proses </a:t>
            </a:r>
            <a:r>
              <a:rPr lang="en-US" dirty="0" err="1">
                <a:solidFill>
                  <a:srgbClr val="E0E4EE"/>
                </a:solidFill>
              </a:rPr>
              <a:t>pembuatan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keputusan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membandingkan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kegiatan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produk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standar</a:t>
            </a:r>
            <a:r>
              <a:rPr lang="en-US" dirty="0">
                <a:solidFill>
                  <a:srgbClr val="E0E4EE"/>
                </a:solidFill>
              </a:rPr>
              <a:t> dan program yang </a:t>
            </a:r>
            <a:r>
              <a:rPr lang="en-US" dirty="0" err="1">
                <a:solidFill>
                  <a:srgbClr val="E0E4EE"/>
                </a:solidFill>
              </a:rPr>
              <a:t>telah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ditetapkan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7160B9-5C64-4CC7-BEBD-BCE936DFD5DE}"/>
              </a:ext>
            </a:extLst>
          </p:cNvPr>
          <p:cNvSpPr/>
          <p:nvPr/>
        </p:nvSpPr>
        <p:spPr>
          <a:xfrm>
            <a:off x="-272543" y="4114299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ar: 4 Points 3">
            <a:extLst>
              <a:ext uri="{FF2B5EF4-FFF2-40B4-BE49-F238E27FC236}">
                <a16:creationId xmlns:a16="http://schemas.microsoft.com/office/drawing/2014/main" id="{68B64FFC-9E30-4D66-92BB-400AD6239133}"/>
              </a:ext>
            </a:extLst>
          </p:cNvPr>
          <p:cNvSpPr/>
          <p:nvPr/>
        </p:nvSpPr>
        <p:spPr>
          <a:xfrm>
            <a:off x="9683610" y="5867589"/>
            <a:ext cx="548151" cy="548151"/>
          </a:xfrm>
          <a:prstGeom prst="star4">
            <a:avLst>
              <a:gd name="adj" fmla="val 18849"/>
            </a:avLst>
          </a:prstGeom>
          <a:solidFill>
            <a:srgbClr val="5A5E90"/>
          </a:solidFill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Star: 4 Points 36">
            <a:extLst>
              <a:ext uri="{FF2B5EF4-FFF2-40B4-BE49-F238E27FC236}">
                <a16:creationId xmlns:a16="http://schemas.microsoft.com/office/drawing/2014/main" id="{E424FD16-D70D-4158-A9CC-09835D198819}"/>
              </a:ext>
            </a:extLst>
          </p:cNvPr>
          <p:cNvSpPr/>
          <p:nvPr/>
        </p:nvSpPr>
        <p:spPr>
          <a:xfrm>
            <a:off x="10324828" y="5853493"/>
            <a:ext cx="548151" cy="548151"/>
          </a:xfrm>
          <a:prstGeom prst="star4">
            <a:avLst>
              <a:gd name="adj" fmla="val 18849"/>
            </a:avLst>
          </a:prstGeom>
          <a:noFill/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8" name="Star: 4 Points 37">
            <a:extLst>
              <a:ext uri="{FF2B5EF4-FFF2-40B4-BE49-F238E27FC236}">
                <a16:creationId xmlns:a16="http://schemas.microsoft.com/office/drawing/2014/main" id="{E71165E3-5DE2-4A1F-8899-1BB5220E3679}"/>
              </a:ext>
            </a:extLst>
          </p:cNvPr>
          <p:cNvSpPr/>
          <p:nvPr/>
        </p:nvSpPr>
        <p:spPr>
          <a:xfrm>
            <a:off x="10966046" y="5855226"/>
            <a:ext cx="548151" cy="548151"/>
          </a:xfrm>
          <a:prstGeom prst="star4">
            <a:avLst>
              <a:gd name="adj" fmla="val 18849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C8D2BF2-9CAB-4238-8DC8-09B68052F25C}"/>
              </a:ext>
            </a:extLst>
          </p:cNvPr>
          <p:cNvSpPr/>
          <p:nvPr/>
        </p:nvSpPr>
        <p:spPr>
          <a:xfrm>
            <a:off x="-529843" y="-199301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DE5A3-2F86-4FDC-9517-DF4595DD9689}"/>
              </a:ext>
            </a:extLst>
          </p:cNvPr>
          <p:cNvSpPr txBox="1"/>
          <p:nvPr/>
        </p:nvSpPr>
        <p:spPr>
          <a:xfrm>
            <a:off x="8228758" y="999791"/>
            <a:ext cx="547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 - JENIS PENELITIAN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7C9E94-B413-4F59-95E0-B6A398042C5E}"/>
              </a:ext>
            </a:extLst>
          </p:cNvPr>
          <p:cNvSpPr txBox="1"/>
          <p:nvPr/>
        </p:nvSpPr>
        <p:spPr>
          <a:xfrm>
            <a:off x="1076467" y="2374137"/>
            <a:ext cx="8588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rgbClr val="E0E4EE"/>
                  </a:solidFill>
                </a:ln>
                <a:noFill/>
              </a:rPr>
              <a:t>PENELITIAN BERDASARKAN METODE/TEKHNIK YANG DIGUNAKAN</a:t>
            </a:r>
          </a:p>
        </p:txBody>
      </p:sp>
      <p:sp>
        <p:nvSpPr>
          <p:cNvPr id="7" name="Star: 4 Points 6">
            <a:extLst>
              <a:ext uri="{FF2B5EF4-FFF2-40B4-BE49-F238E27FC236}">
                <a16:creationId xmlns:a16="http://schemas.microsoft.com/office/drawing/2014/main" id="{ACFD4208-7809-40DB-9A8A-BF2446E32A36}"/>
              </a:ext>
            </a:extLst>
          </p:cNvPr>
          <p:cNvSpPr/>
          <p:nvPr/>
        </p:nvSpPr>
        <p:spPr>
          <a:xfrm>
            <a:off x="-730024" y="-84647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tar: 4 Points 34">
            <a:extLst>
              <a:ext uri="{FF2B5EF4-FFF2-40B4-BE49-F238E27FC236}">
                <a16:creationId xmlns:a16="http://schemas.microsoft.com/office/drawing/2014/main" id="{49DCC75D-71F0-4014-8052-6B8FDBE12601}"/>
              </a:ext>
            </a:extLst>
          </p:cNvPr>
          <p:cNvSpPr/>
          <p:nvPr/>
        </p:nvSpPr>
        <p:spPr>
          <a:xfrm>
            <a:off x="10387418" y="-75759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tar: 4 Points 35">
            <a:extLst>
              <a:ext uri="{FF2B5EF4-FFF2-40B4-BE49-F238E27FC236}">
                <a16:creationId xmlns:a16="http://schemas.microsoft.com/office/drawing/2014/main" id="{62783270-2191-4F8C-B9E2-C5F834B45935}"/>
              </a:ext>
            </a:extLst>
          </p:cNvPr>
          <p:cNvSpPr/>
          <p:nvPr/>
        </p:nvSpPr>
        <p:spPr>
          <a:xfrm>
            <a:off x="-5001940" y="7708377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78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E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944535" y="63641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037510" y="630983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508519" y="44641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654849" y="68154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42887" y="3895341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2112487" y="517144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30B45-0E53-47A2-8D90-D7E505A1120E}"/>
              </a:ext>
            </a:extLst>
          </p:cNvPr>
          <p:cNvSpPr txBox="1"/>
          <p:nvPr/>
        </p:nvSpPr>
        <p:spPr>
          <a:xfrm>
            <a:off x="7226300" y="-149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9C6595-3849-4420-8A9D-86F3A5575444}"/>
              </a:ext>
            </a:extLst>
          </p:cNvPr>
          <p:cNvSpPr txBox="1"/>
          <p:nvPr/>
        </p:nvSpPr>
        <p:spPr>
          <a:xfrm>
            <a:off x="1076467" y="-2030303"/>
            <a:ext cx="10061338" cy="12557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SEJARAH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Sejarah (</a:t>
            </a:r>
            <a:r>
              <a:rPr lang="en-US" dirty="0" err="1">
                <a:solidFill>
                  <a:srgbClr val="E0E4EE"/>
                </a:solidFill>
              </a:rPr>
              <a:t>historis</a:t>
            </a:r>
            <a:r>
              <a:rPr lang="en-US" dirty="0">
                <a:solidFill>
                  <a:srgbClr val="E0E4EE"/>
                </a:solidFill>
              </a:rPr>
              <a:t>), </a:t>
            </a:r>
            <a:r>
              <a:rPr lang="en-US" dirty="0" err="1">
                <a:solidFill>
                  <a:srgbClr val="E0E4EE"/>
                </a:solidFill>
              </a:rPr>
              <a:t>berkenaan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analisis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logis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kejadian-kejadian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berlangsung</a:t>
            </a:r>
            <a:r>
              <a:rPr lang="en-US" dirty="0">
                <a:solidFill>
                  <a:srgbClr val="E0E4EE"/>
                </a:solidFill>
              </a:rPr>
              <a:t> di masa </a:t>
            </a:r>
            <a:r>
              <a:rPr lang="en-US" dirty="0" err="1">
                <a:solidFill>
                  <a:srgbClr val="E0E4EE"/>
                </a:solidFill>
              </a:rPr>
              <a:t>lalu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SURVEY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Survey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endParaRPr lang="en-US" dirty="0">
              <a:solidFill>
                <a:srgbClr val="E0E4EE"/>
              </a:solidFill>
            </a:endParaRPr>
          </a:p>
          <a:p>
            <a:pPr algn="just"/>
            <a:r>
              <a:rPr lang="en-US" dirty="0">
                <a:solidFill>
                  <a:srgbClr val="E0E4EE"/>
                </a:solidFill>
              </a:rPr>
              <a:t>pada </a:t>
            </a:r>
            <a:r>
              <a:rPr lang="en-US" dirty="0" err="1">
                <a:solidFill>
                  <a:srgbClr val="E0E4EE"/>
                </a:solidFill>
              </a:rPr>
              <a:t>popolasi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besar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maupun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kecil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tetapi</a:t>
            </a:r>
            <a:r>
              <a:rPr lang="en-US" dirty="0">
                <a:solidFill>
                  <a:srgbClr val="E0E4EE"/>
                </a:solidFill>
              </a:rPr>
              <a:t> data yang </a:t>
            </a:r>
            <a:r>
              <a:rPr lang="en-US" dirty="0" err="1">
                <a:solidFill>
                  <a:srgbClr val="E0E4EE"/>
                </a:solidFill>
              </a:rPr>
              <a:t>dipelajari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data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sampel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diambil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populasi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tersebut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ditemukan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kejadian-kejadian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relatif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distribusi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hubungan-hubungan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antar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sosilogis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maupun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psikologis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EX.POST FACTO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Ex.Post</a:t>
            </a:r>
            <a:r>
              <a:rPr lang="en-US" dirty="0">
                <a:solidFill>
                  <a:srgbClr val="E0E4EE"/>
                </a:solidFill>
              </a:rPr>
              <a:t> Facto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meneliti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peristiwa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telah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terjadi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kemudian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merunut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belakang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mengetahui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faktor-faktor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menimbulkan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tersebut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EKSPERIMEN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Eksperimen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berusaha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mencari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pengaruh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tertentu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yang lain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kondisi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terkontrol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ketat</a:t>
            </a:r>
            <a:r>
              <a:rPr lang="en-US" dirty="0">
                <a:solidFill>
                  <a:srgbClr val="E0E4EE"/>
                </a:solidFill>
              </a:rPr>
              <a:t>.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independennya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dimanipulasi</a:t>
            </a:r>
            <a:r>
              <a:rPr lang="en-US" dirty="0">
                <a:solidFill>
                  <a:srgbClr val="E0E4EE"/>
                </a:solidFill>
              </a:rPr>
              <a:t> oleh </a:t>
            </a:r>
            <a:r>
              <a:rPr lang="en-US" dirty="0" err="1">
                <a:solidFill>
                  <a:srgbClr val="E0E4EE"/>
                </a:solidFill>
              </a:rPr>
              <a:t>peneliti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NATURALISTIK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Naturalistik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sering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disebut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kualitatif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digunakan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meneliti</a:t>
            </a:r>
            <a:r>
              <a:rPr lang="en-US" dirty="0">
                <a:solidFill>
                  <a:srgbClr val="E0E4EE"/>
                </a:solidFill>
              </a:rPr>
              <a:t> pada </a:t>
            </a:r>
            <a:r>
              <a:rPr lang="en-US" dirty="0" err="1">
                <a:solidFill>
                  <a:srgbClr val="E0E4EE"/>
                </a:solidFill>
              </a:rPr>
              <a:t>kondisi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obyek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alami</a:t>
            </a:r>
            <a:r>
              <a:rPr lang="en-US" dirty="0">
                <a:solidFill>
                  <a:srgbClr val="E0E4EE"/>
                </a:solidFill>
              </a:rPr>
              <a:t> (</a:t>
            </a:r>
            <a:r>
              <a:rPr lang="en-US" dirty="0" err="1">
                <a:solidFill>
                  <a:srgbClr val="E0E4EE"/>
                </a:solidFill>
              </a:rPr>
              <a:t>sebagai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lawannya</a:t>
            </a:r>
            <a:r>
              <a:rPr lang="en-US" dirty="0">
                <a:solidFill>
                  <a:srgbClr val="E0E4EE"/>
                </a:solidFill>
              </a:rPr>
              <a:t>) </a:t>
            </a:r>
            <a:r>
              <a:rPr lang="en-US" dirty="0" err="1">
                <a:solidFill>
                  <a:srgbClr val="E0E4EE"/>
                </a:solidFill>
              </a:rPr>
              <a:t>dimana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sebagai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instrumen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kunci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POLICY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Policy Research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proses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r>
              <a:rPr lang="en-US" dirty="0">
                <a:solidFill>
                  <a:srgbClr val="E0E4EE"/>
                </a:solidFill>
              </a:rPr>
              <a:t> pada, </a:t>
            </a:r>
            <a:r>
              <a:rPr lang="en-US" dirty="0" err="1">
                <a:solidFill>
                  <a:srgbClr val="E0E4EE"/>
                </a:solidFill>
              </a:rPr>
              <a:t>atau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analisis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masalah-masalah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sosial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mendasar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temuannya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direkomendasikan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kepada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pembuat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keputusan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bertinak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praktis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menyelesaikan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masalah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ACTION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Action Research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bertujuan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mengembangkan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kerja</a:t>
            </a:r>
            <a:r>
              <a:rPr lang="en-US" dirty="0">
                <a:solidFill>
                  <a:srgbClr val="E0E4EE"/>
                </a:solidFill>
              </a:rPr>
              <a:t> yang paling </a:t>
            </a:r>
            <a:r>
              <a:rPr lang="en-US" dirty="0" err="1">
                <a:solidFill>
                  <a:srgbClr val="E0E4EE"/>
                </a:solidFill>
              </a:rPr>
              <a:t>efisien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biaya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produksi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ditekan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produktifitas</a:t>
            </a:r>
            <a:endParaRPr lang="en-US" dirty="0">
              <a:solidFill>
                <a:srgbClr val="E0E4EE"/>
              </a:solidFill>
            </a:endParaRP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lembaga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meningkat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EVALUASI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Evaluasi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bagian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proses </a:t>
            </a:r>
            <a:r>
              <a:rPr lang="en-US" dirty="0" err="1">
                <a:solidFill>
                  <a:srgbClr val="E0E4EE"/>
                </a:solidFill>
              </a:rPr>
              <a:t>pembuatan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keputusan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membandingkan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kegiatan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produk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standar</a:t>
            </a:r>
            <a:r>
              <a:rPr lang="en-US" dirty="0">
                <a:solidFill>
                  <a:srgbClr val="E0E4EE"/>
                </a:solidFill>
              </a:rPr>
              <a:t> dan program yang </a:t>
            </a:r>
            <a:r>
              <a:rPr lang="en-US" dirty="0" err="1">
                <a:solidFill>
                  <a:srgbClr val="E0E4EE"/>
                </a:solidFill>
              </a:rPr>
              <a:t>telah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ditetapkan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7160B9-5C64-4CC7-BEBD-BCE936DFD5DE}"/>
              </a:ext>
            </a:extLst>
          </p:cNvPr>
          <p:cNvSpPr/>
          <p:nvPr/>
        </p:nvSpPr>
        <p:spPr>
          <a:xfrm>
            <a:off x="-272543" y="4114299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ar: 4 Points 3">
            <a:extLst>
              <a:ext uri="{FF2B5EF4-FFF2-40B4-BE49-F238E27FC236}">
                <a16:creationId xmlns:a16="http://schemas.microsoft.com/office/drawing/2014/main" id="{68B64FFC-9E30-4D66-92BB-400AD6239133}"/>
              </a:ext>
            </a:extLst>
          </p:cNvPr>
          <p:cNvSpPr/>
          <p:nvPr/>
        </p:nvSpPr>
        <p:spPr>
          <a:xfrm>
            <a:off x="9683610" y="5867589"/>
            <a:ext cx="548151" cy="548151"/>
          </a:xfrm>
          <a:prstGeom prst="star4">
            <a:avLst>
              <a:gd name="adj" fmla="val 18849"/>
            </a:avLst>
          </a:prstGeom>
          <a:solidFill>
            <a:srgbClr val="5A5E90"/>
          </a:solidFill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Star: 4 Points 36">
            <a:extLst>
              <a:ext uri="{FF2B5EF4-FFF2-40B4-BE49-F238E27FC236}">
                <a16:creationId xmlns:a16="http://schemas.microsoft.com/office/drawing/2014/main" id="{E424FD16-D70D-4158-A9CC-09835D198819}"/>
              </a:ext>
            </a:extLst>
          </p:cNvPr>
          <p:cNvSpPr/>
          <p:nvPr/>
        </p:nvSpPr>
        <p:spPr>
          <a:xfrm>
            <a:off x="10324828" y="5853493"/>
            <a:ext cx="548151" cy="548151"/>
          </a:xfrm>
          <a:prstGeom prst="star4">
            <a:avLst>
              <a:gd name="adj" fmla="val 18849"/>
            </a:avLst>
          </a:prstGeom>
          <a:noFill/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8" name="Star: 4 Points 37">
            <a:extLst>
              <a:ext uri="{FF2B5EF4-FFF2-40B4-BE49-F238E27FC236}">
                <a16:creationId xmlns:a16="http://schemas.microsoft.com/office/drawing/2014/main" id="{E71165E3-5DE2-4A1F-8899-1BB5220E3679}"/>
              </a:ext>
            </a:extLst>
          </p:cNvPr>
          <p:cNvSpPr/>
          <p:nvPr/>
        </p:nvSpPr>
        <p:spPr>
          <a:xfrm>
            <a:off x="10966046" y="5855226"/>
            <a:ext cx="548151" cy="548151"/>
          </a:xfrm>
          <a:prstGeom prst="star4">
            <a:avLst>
              <a:gd name="adj" fmla="val 18849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C8D2BF2-9CAB-4238-8DC8-09B68052F25C}"/>
              </a:ext>
            </a:extLst>
          </p:cNvPr>
          <p:cNvSpPr/>
          <p:nvPr/>
        </p:nvSpPr>
        <p:spPr>
          <a:xfrm>
            <a:off x="-529843" y="-199301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DE5A3-2F86-4FDC-9517-DF4595DD9689}"/>
              </a:ext>
            </a:extLst>
          </p:cNvPr>
          <p:cNvSpPr txBox="1"/>
          <p:nvPr/>
        </p:nvSpPr>
        <p:spPr>
          <a:xfrm>
            <a:off x="8228758" y="999791"/>
            <a:ext cx="547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 - JENIS PENELITIAN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7C9E94-B413-4F59-95E0-B6A398042C5E}"/>
              </a:ext>
            </a:extLst>
          </p:cNvPr>
          <p:cNvSpPr txBox="1"/>
          <p:nvPr/>
        </p:nvSpPr>
        <p:spPr>
          <a:xfrm>
            <a:off x="1076467" y="2374137"/>
            <a:ext cx="8588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rgbClr val="E0E4EE"/>
                  </a:solidFill>
                </a:ln>
                <a:noFill/>
              </a:rPr>
              <a:t>PENELITIAN BERDASARKAN METODE/TEKHNIK YANG DIGUNAKAN</a:t>
            </a:r>
          </a:p>
        </p:txBody>
      </p:sp>
      <p:sp>
        <p:nvSpPr>
          <p:cNvPr id="7" name="Star: 4 Points 6">
            <a:extLst>
              <a:ext uri="{FF2B5EF4-FFF2-40B4-BE49-F238E27FC236}">
                <a16:creationId xmlns:a16="http://schemas.microsoft.com/office/drawing/2014/main" id="{ACFD4208-7809-40DB-9A8A-BF2446E32A36}"/>
              </a:ext>
            </a:extLst>
          </p:cNvPr>
          <p:cNvSpPr/>
          <p:nvPr/>
        </p:nvSpPr>
        <p:spPr>
          <a:xfrm>
            <a:off x="-730024" y="-84647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tar: 4 Points 34">
            <a:extLst>
              <a:ext uri="{FF2B5EF4-FFF2-40B4-BE49-F238E27FC236}">
                <a16:creationId xmlns:a16="http://schemas.microsoft.com/office/drawing/2014/main" id="{49DCC75D-71F0-4014-8052-6B8FDBE12601}"/>
              </a:ext>
            </a:extLst>
          </p:cNvPr>
          <p:cNvSpPr/>
          <p:nvPr/>
        </p:nvSpPr>
        <p:spPr>
          <a:xfrm>
            <a:off x="10387418" y="-75759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tar: 4 Points 35">
            <a:extLst>
              <a:ext uri="{FF2B5EF4-FFF2-40B4-BE49-F238E27FC236}">
                <a16:creationId xmlns:a16="http://schemas.microsoft.com/office/drawing/2014/main" id="{62783270-2191-4F8C-B9E2-C5F834B45935}"/>
              </a:ext>
            </a:extLst>
          </p:cNvPr>
          <p:cNvSpPr/>
          <p:nvPr/>
        </p:nvSpPr>
        <p:spPr>
          <a:xfrm>
            <a:off x="-5001940" y="7708377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111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E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944535" y="63641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037510" y="630983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508519" y="44641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654849" y="68154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42887" y="3895341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2112487" y="517144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30B45-0E53-47A2-8D90-D7E505A1120E}"/>
              </a:ext>
            </a:extLst>
          </p:cNvPr>
          <p:cNvSpPr txBox="1"/>
          <p:nvPr/>
        </p:nvSpPr>
        <p:spPr>
          <a:xfrm>
            <a:off x="7226300" y="-149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9C6595-3849-4420-8A9D-86F3A5575444}"/>
              </a:ext>
            </a:extLst>
          </p:cNvPr>
          <p:cNvSpPr txBox="1"/>
          <p:nvPr/>
        </p:nvSpPr>
        <p:spPr>
          <a:xfrm>
            <a:off x="1076467" y="-3673673"/>
            <a:ext cx="10061338" cy="12557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SEJARAH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Sejarah (</a:t>
            </a:r>
            <a:r>
              <a:rPr lang="en-US" dirty="0" err="1">
                <a:solidFill>
                  <a:srgbClr val="E0E4EE"/>
                </a:solidFill>
              </a:rPr>
              <a:t>historis</a:t>
            </a:r>
            <a:r>
              <a:rPr lang="en-US" dirty="0">
                <a:solidFill>
                  <a:srgbClr val="E0E4EE"/>
                </a:solidFill>
              </a:rPr>
              <a:t>), </a:t>
            </a:r>
            <a:r>
              <a:rPr lang="en-US" dirty="0" err="1">
                <a:solidFill>
                  <a:srgbClr val="E0E4EE"/>
                </a:solidFill>
              </a:rPr>
              <a:t>berkenaan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analisis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logis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kejadian-kejadian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berlangsung</a:t>
            </a:r>
            <a:r>
              <a:rPr lang="en-US" dirty="0">
                <a:solidFill>
                  <a:srgbClr val="E0E4EE"/>
                </a:solidFill>
              </a:rPr>
              <a:t> di masa </a:t>
            </a:r>
            <a:r>
              <a:rPr lang="en-US" dirty="0" err="1">
                <a:solidFill>
                  <a:srgbClr val="E0E4EE"/>
                </a:solidFill>
              </a:rPr>
              <a:t>lalu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SURVEY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Survey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endParaRPr lang="en-US" dirty="0">
              <a:solidFill>
                <a:srgbClr val="E0E4EE"/>
              </a:solidFill>
            </a:endParaRPr>
          </a:p>
          <a:p>
            <a:pPr algn="just"/>
            <a:r>
              <a:rPr lang="en-US" dirty="0">
                <a:solidFill>
                  <a:srgbClr val="E0E4EE"/>
                </a:solidFill>
              </a:rPr>
              <a:t>pada </a:t>
            </a:r>
            <a:r>
              <a:rPr lang="en-US" dirty="0" err="1">
                <a:solidFill>
                  <a:srgbClr val="E0E4EE"/>
                </a:solidFill>
              </a:rPr>
              <a:t>popolasi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besar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maupun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kecil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tetapi</a:t>
            </a:r>
            <a:r>
              <a:rPr lang="en-US" dirty="0">
                <a:solidFill>
                  <a:srgbClr val="E0E4EE"/>
                </a:solidFill>
              </a:rPr>
              <a:t> data yang </a:t>
            </a:r>
            <a:r>
              <a:rPr lang="en-US" dirty="0" err="1">
                <a:solidFill>
                  <a:srgbClr val="E0E4EE"/>
                </a:solidFill>
              </a:rPr>
              <a:t>dipelajari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data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sampel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diambil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populasi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tersebut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ditemukan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kejadian-kejadian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relatif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distribusi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hubungan-hubungan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antar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sosilogis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maupun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psikologis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EX.POST FACTO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Ex.Post</a:t>
            </a:r>
            <a:r>
              <a:rPr lang="en-US" dirty="0">
                <a:solidFill>
                  <a:srgbClr val="E0E4EE"/>
                </a:solidFill>
              </a:rPr>
              <a:t> Facto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meneliti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peristiwa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telah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terjadi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kemudian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merunut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belakang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mengetahui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faktor-faktor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menimbulkan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tersebut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EKSPERIMEN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Eksperimen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berusaha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mencari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pengaruh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tertentu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yang lain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kondisi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terkontrol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ketat</a:t>
            </a:r>
            <a:r>
              <a:rPr lang="en-US" dirty="0">
                <a:solidFill>
                  <a:srgbClr val="E0E4EE"/>
                </a:solidFill>
              </a:rPr>
              <a:t>.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independennya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dimanipulasi</a:t>
            </a:r>
            <a:r>
              <a:rPr lang="en-US" dirty="0">
                <a:solidFill>
                  <a:srgbClr val="E0E4EE"/>
                </a:solidFill>
              </a:rPr>
              <a:t> oleh </a:t>
            </a:r>
            <a:r>
              <a:rPr lang="en-US" dirty="0" err="1">
                <a:solidFill>
                  <a:srgbClr val="E0E4EE"/>
                </a:solidFill>
              </a:rPr>
              <a:t>peneliti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NATURALISTIK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Naturalistik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sering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disebut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kualitatif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digunakan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meneliti</a:t>
            </a:r>
            <a:r>
              <a:rPr lang="en-US" dirty="0">
                <a:solidFill>
                  <a:srgbClr val="E0E4EE"/>
                </a:solidFill>
              </a:rPr>
              <a:t> pada </a:t>
            </a:r>
            <a:r>
              <a:rPr lang="en-US" dirty="0" err="1">
                <a:solidFill>
                  <a:srgbClr val="E0E4EE"/>
                </a:solidFill>
              </a:rPr>
              <a:t>kondisi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obyek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alami</a:t>
            </a:r>
            <a:r>
              <a:rPr lang="en-US" dirty="0">
                <a:solidFill>
                  <a:srgbClr val="E0E4EE"/>
                </a:solidFill>
              </a:rPr>
              <a:t> (</a:t>
            </a:r>
            <a:r>
              <a:rPr lang="en-US" dirty="0" err="1">
                <a:solidFill>
                  <a:srgbClr val="E0E4EE"/>
                </a:solidFill>
              </a:rPr>
              <a:t>sebagai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lawannya</a:t>
            </a:r>
            <a:r>
              <a:rPr lang="en-US" dirty="0">
                <a:solidFill>
                  <a:srgbClr val="E0E4EE"/>
                </a:solidFill>
              </a:rPr>
              <a:t>) </a:t>
            </a:r>
            <a:r>
              <a:rPr lang="en-US" dirty="0" err="1">
                <a:solidFill>
                  <a:srgbClr val="E0E4EE"/>
                </a:solidFill>
              </a:rPr>
              <a:t>dimana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sebagai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instrumen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kunci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POLICY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Policy Research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proses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r>
              <a:rPr lang="en-US" dirty="0">
                <a:solidFill>
                  <a:srgbClr val="E0E4EE"/>
                </a:solidFill>
              </a:rPr>
              <a:t> pada, </a:t>
            </a:r>
            <a:r>
              <a:rPr lang="en-US" dirty="0" err="1">
                <a:solidFill>
                  <a:srgbClr val="E0E4EE"/>
                </a:solidFill>
              </a:rPr>
              <a:t>atau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analisis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masalah-masalah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sosial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mendasar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temuannya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direkomendasikan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kepada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pembuat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keputusan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bertinak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praktis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menyelesaikan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masalah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ACTION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Action Research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bertujuan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mengembangkan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kerja</a:t>
            </a:r>
            <a:r>
              <a:rPr lang="en-US" dirty="0">
                <a:solidFill>
                  <a:srgbClr val="E0E4EE"/>
                </a:solidFill>
              </a:rPr>
              <a:t> yang paling </a:t>
            </a:r>
            <a:r>
              <a:rPr lang="en-US" dirty="0" err="1">
                <a:solidFill>
                  <a:srgbClr val="E0E4EE"/>
                </a:solidFill>
              </a:rPr>
              <a:t>efisien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biaya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produksi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ditekan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produktifitas</a:t>
            </a:r>
            <a:endParaRPr lang="en-US" dirty="0">
              <a:solidFill>
                <a:srgbClr val="E0E4EE"/>
              </a:solidFill>
            </a:endParaRP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lembaga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meningkat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EVALUASI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Evaluasi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bagian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proses </a:t>
            </a:r>
            <a:r>
              <a:rPr lang="en-US" dirty="0" err="1">
                <a:solidFill>
                  <a:srgbClr val="E0E4EE"/>
                </a:solidFill>
              </a:rPr>
              <a:t>pembuatan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keputusan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membandingkan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kegiatan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produk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standar</a:t>
            </a:r>
            <a:r>
              <a:rPr lang="en-US" dirty="0">
                <a:solidFill>
                  <a:srgbClr val="E0E4EE"/>
                </a:solidFill>
              </a:rPr>
              <a:t> dan program yang </a:t>
            </a:r>
            <a:r>
              <a:rPr lang="en-US" dirty="0" err="1">
                <a:solidFill>
                  <a:srgbClr val="E0E4EE"/>
                </a:solidFill>
              </a:rPr>
              <a:t>telah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ditetapkan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7160B9-5C64-4CC7-BEBD-BCE936DFD5DE}"/>
              </a:ext>
            </a:extLst>
          </p:cNvPr>
          <p:cNvSpPr/>
          <p:nvPr/>
        </p:nvSpPr>
        <p:spPr>
          <a:xfrm>
            <a:off x="-272543" y="4114299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ar: 4 Points 3">
            <a:extLst>
              <a:ext uri="{FF2B5EF4-FFF2-40B4-BE49-F238E27FC236}">
                <a16:creationId xmlns:a16="http://schemas.microsoft.com/office/drawing/2014/main" id="{68B64FFC-9E30-4D66-92BB-400AD6239133}"/>
              </a:ext>
            </a:extLst>
          </p:cNvPr>
          <p:cNvSpPr/>
          <p:nvPr/>
        </p:nvSpPr>
        <p:spPr>
          <a:xfrm>
            <a:off x="9683610" y="5867589"/>
            <a:ext cx="548151" cy="548151"/>
          </a:xfrm>
          <a:prstGeom prst="star4">
            <a:avLst>
              <a:gd name="adj" fmla="val 18849"/>
            </a:avLst>
          </a:prstGeom>
          <a:solidFill>
            <a:srgbClr val="5A5E90"/>
          </a:solidFill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Star: 4 Points 36">
            <a:extLst>
              <a:ext uri="{FF2B5EF4-FFF2-40B4-BE49-F238E27FC236}">
                <a16:creationId xmlns:a16="http://schemas.microsoft.com/office/drawing/2014/main" id="{E424FD16-D70D-4158-A9CC-09835D198819}"/>
              </a:ext>
            </a:extLst>
          </p:cNvPr>
          <p:cNvSpPr/>
          <p:nvPr/>
        </p:nvSpPr>
        <p:spPr>
          <a:xfrm>
            <a:off x="10324828" y="5853493"/>
            <a:ext cx="548151" cy="548151"/>
          </a:xfrm>
          <a:prstGeom prst="star4">
            <a:avLst>
              <a:gd name="adj" fmla="val 18849"/>
            </a:avLst>
          </a:prstGeom>
          <a:noFill/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8" name="Star: 4 Points 37">
            <a:extLst>
              <a:ext uri="{FF2B5EF4-FFF2-40B4-BE49-F238E27FC236}">
                <a16:creationId xmlns:a16="http://schemas.microsoft.com/office/drawing/2014/main" id="{E71165E3-5DE2-4A1F-8899-1BB5220E3679}"/>
              </a:ext>
            </a:extLst>
          </p:cNvPr>
          <p:cNvSpPr/>
          <p:nvPr/>
        </p:nvSpPr>
        <p:spPr>
          <a:xfrm>
            <a:off x="10966046" y="5855226"/>
            <a:ext cx="548151" cy="548151"/>
          </a:xfrm>
          <a:prstGeom prst="star4">
            <a:avLst>
              <a:gd name="adj" fmla="val 18849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C8D2BF2-9CAB-4238-8DC8-09B68052F25C}"/>
              </a:ext>
            </a:extLst>
          </p:cNvPr>
          <p:cNvSpPr/>
          <p:nvPr/>
        </p:nvSpPr>
        <p:spPr>
          <a:xfrm>
            <a:off x="-529843" y="-199301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DE5A3-2F86-4FDC-9517-DF4595DD9689}"/>
              </a:ext>
            </a:extLst>
          </p:cNvPr>
          <p:cNvSpPr txBox="1"/>
          <p:nvPr/>
        </p:nvSpPr>
        <p:spPr>
          <a:xfrm>
            <a:off x="8228758" y="999791"/>
            <a:ext cx="547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 - JENIS PENELITIAN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7C9E94-B413-4F59-95E0-B6A398042C5E}"/>
              </a:ext>
            </a:extLst>
          </p:cNvPr>
          <p:cNvSpPr txBox="1"/>
          <p:nvPr/>
        </p:nvSpPr>
        <p:spPr>
          <a:xfrm>
            <a:off x="1076467" y="2374137"/>
            <a:ext cx="8588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rgbClr val="E0E4EE"/>
                  </a:solidFill>
                </a:ln>
                <a:noFill/>
              </a:rPr>
              <a:t>PENELITIAN BERDASARKAN METODE/TEKHNIK YANG DIGUNAKAN</a:t>
            </a:r>
          </a:p>
        </p:txBody>
      </p:sp>
      <p:sp>
        <p:nvSpPr>
          <p:cNvPr id="7" name="Star: 4 Points 6">
            <a:extLst>
              <a:ext uri="{FF2B5EF4-FFF2-40B4-BE49-F238E27FC236}">
                <a16:creationId xmlns:a16="http://schemas.microsoft.com/office/drawing/2014/main" id="{ACFD4208-7809-40DB-9A8A-BF2446E32A36}"/>
              </a:ext>
            </a:extLst>
          </p:cNvPr>
          <p:cNvSpPr/>
          <p:nvPr/>
        </p:nvSpPr>
        <p:spPr>
          <a:xfrm>
            <a:off x="-730024" y="-84647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tar: 4 Points 34">
            <a:extLst>
              <a:ext uri="{FF2B5EF4-FFF2-40B4-BE49-F238E27FC236}">
                <a16:creationId xmlns:a16="http://schemas.microsoft.com/office/drawing/2014/main" id="{49DCC75D-71F0-4014-8052-6B8FDBE12601}"/>
              </a:ext>
            </a:extLst>
          </p:cNvPr>
          <p:cNvSpPr/>
          <p:nvPr/>
        </p:nvSpPr>
        <p:spPr>
          <a:xfrm>
            <a:off x="10387418" y="-75759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tar: 4 Points 35">
            <a:extLst>
              <a:ext uri="{FF2B5EF4-FFF2-40B4-BE49-F238E27FC236}">
                <a16:creationId xmlns:a16="http://schemas.microsoft.com/office/drawing/2014/main" id="{62783270-2191-4F8C-B9E2-C5F834B45935}"/>
              </a:ext>
            </a:extLst>
          </p:cNvPr>
          <p:cNvSpPr/>
          <p:nvPr/>
        </p:nvSpPr>
        <p:spPr>
          <a:xfrm>
            <a:off x="-5001940" y="7708377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768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E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944535" y="63641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037510" y="630983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508519" y="44641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654849" y="68154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42887" y="3895341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2112487" y="517144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30B45-0E53-47A2-8D90-D7E505A1120E}"/>
              </a:ext>
            </a:extLst>
          </p:cNvPr>
          <p:cNvSpPr txBox="1"/>
          <p:nvPr/>
        </p:nvSpPr>
        <p:spPr>
          <a:xfrm>
            <a:off x="7226300" y="-149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9C6595-3849-4420-8A9D-86F3A5575444}"/>
              </a:ext>
            </a:extLst>
          </p:cNvPr>
          <p:cNvSpPr txBox="1"/>
          <p:nvPr/>
        </p:nvSpPr>
        <p:spPr>
          <a:xfrm>
            <a:off x="1076467" y="-5412431"/>
            <a:ext cx="10061338" cy="12557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SEJARAH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Sejarah (</a:t>
            </a:r>
            <a:r>
              <a:rPr lang="en-US" dirty="0" err="1">
                <a:solidFill>
                  <a:srgbClr val="E0E4EE"/>
                </a:solidFill>
              </a:rPr>
              <a:t>historis</a:t>
            </a:r>
            <a:r>
              <a:rPr lang="en-US" dirty="0">
                <a:solidFill>
                  <a:srgbClr val="E0E4EE"/>
                </a:solidFill>
              </a:rPr>
              <a:t>), </a:t>
            </a:r>
            <a:r>
              <a:rPr lang="en-US" dirty="0" err="1">
                <a:solidFill>
                  <a:srgbClr val="E0E4EE"/>
                </a:solidFill>
              </a:rPr>
              <a:t>berkenaan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analisis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logis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kejadian-kejadian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berlangsung</a:t>
            </a:r>
            <a:r>
              <a:rPr lang="en-US" dirty="0">
                <a:solidFill>
                  <a:srgbClr val="E0E4EE"/>
                </a:solidFill>
              </a:rPr>
              <a:t> di masa </a:t>
            </a:r>
            <a:r>
              <a:rPr lang="en-US" dirty="0" err="1">
                <a:solidFill>
                  <a:srgbClr val="E0E4EE"/>
                </a:solidFill>
              </a:rPr>
              <a:t>lalu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SURVEY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Survey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endParaRPr lang="en-US" dirty="0">
              <a:solidFill>
                <a:srgbClr val="E0E4EE"/>
              </a:solidFill>
            </a:endParaRPr>
          </a:p>
          <a:p>
            <a:pPr algn="just"/>
            <a:r>
              <a:rPr lang="en-US" dirty="0">
                <a:solidFill>
                  <a:srgbClr val="E0E4EE"/>
                </a:solidFill>
              </a:rPr>
              <a:t>pada </a:t>
            </a:r>
            <a:r>
              <a:rPr lang="en-US" dirty="0" err="1">
                <a:solidFill>
                  <a:srgbClr val="E0E4EE"/>
                </a:solidFill>
              </a:rPr>
              <a:t>popolasi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besar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maupun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kecil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tetapi</a:t>
            </a:r>
            <a:r>
              <a:rPr lang="en-US" dirty="0">
                <a:solidFill>
                  <a:srgbClr val="E0E4EE"/>
                </a:solidFill>
              </a:rPr>
              <a:t> data yang </a:t>
            </a:r>
            <a:r>
              <a:rPr lang="en-US" dirty="0" err="1">
                <a:solidFill>
                  <a:srgbClr val="E0E4EE"/>
                </a:solidFill>
              </a:rPr>
              <a:t>dipelajari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data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sampel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diambil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populasi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tersebut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ditemukan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kejadian-kejadian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relatif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distribusi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hubungan-hubungan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antar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sosilogis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maupun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psikologis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EX.POST FACTO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Ex.Post</a:t>
            </a:r>
            <a:r>
              <a:rPr lang="en-US" dirty="0">
                <a:solidFill>
                  <a:srgbClr val="E0E4EE"/>
                </a:solidFill>
              </a:rPr>
              <a:t> Facto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meneliti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peristiwa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telah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terjadi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kemudian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merunut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belakang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mengetahui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faktor-faktor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menimbulkan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tersebut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EKSPERIMEN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Eksperimen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berusaha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mencari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pengaruh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tertentu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yang lain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kondisi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terkontrol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ketat</a:t>
            </a:r>
            <a:r>
              <a:rPr lang="en-US" dirty="0">
                <a:solidFill>
                  <a:srgbClr val="E0E4EE"/>
                </a:solidFill>
              </a:rPr>
              <a:t>.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independennya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dimanipulasi</a:t>
            </a:r>
            <a:r>
              <a:rPr lang="en-US" dirty="0">
                <a:solidFill>
                  <a:srgbClr val="E0E4EE"/>
                </a:solidFill>
              </a:rPr>
              <a:t> oleh </a:t>
            </a:r>
            <a:r>
              <a:rPr lang="en-US" dirty="0" err="1">
                <a:solidFill>
                  <a:srgbClr val="E0E4EE"/>
                </a:solidFill>
              </a:rPr>
              <a:t>peneliti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NATURALISTIK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Naturalistik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sering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disebut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kualitatif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digunakan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meneliti</a:t>
            </a:r>
            <a:r>
              <a:rPr lang="en-US" dirty="0">
                <a:solidFill>
                  <a:srgbClr val="E0E4EE"/>
                </a:solidFill>
              </a:rPr>
              <a:t> pada </a:t>
            </a:r>
            <a:r>
              <a:rPr lang="en-US" dirty="0" err="1">
                <a:solidFill>
                  <a:srgbClr val="E0E4EE"/>
                </a:solidFill>
              </a:rPr>
              <a:t>kondisi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obyek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alami</a:t>
            </a:r>
            <a:r>
              <a:rPr lang="en-US" dirty="0">
                <a:solidFill>
                  <a:srgbClr val="E0E4EE"/>
                </a:solidFill>
              </a:rPr>
              <a:t> (</a:t>
            </a:r>
            <a:r>
              <a:rPr lang="en-US" dirty="0" err="1">
                <a:solidFill>
                  <a:srgbClr val="E0E4EE"/>
                </a:solidFill>
              </a:rPr>
              <a:t>sebagai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lawannya</a:t>
            </a:r>
            <a:r>
              <a:rPr lang="en-US" dirty="0">
                <a:solidFill>
                  <a:srgbClr val="E0E4EE"/>
                </a:solidFill>
              </a:rPr>
              <a:t>) </a:t>
            </a:r>
            <a:r>
              <a:rPr lang="en-US" dirty="0" err="1">
                <a:solidFill>
                  <a:srgbClr val="E0E4EE"/>
                </a:solidFill>
              </a:rPr>
              <a:t>dimana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sebagai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instrumen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kunci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POLICY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Policy Research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proses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r>
              <a:rPr lang="en-US" dirty="0">
                <a:solidFill>
                  <a:srgbClr val="E0E4EE"/>
                </a:solidFill>
              </a:rPr>
              <a:t> pada, </a:t>
            </a:r>
            <a:r>
              <a:rPr lang="en-US" dirty="0" err="1">
                <a:solidFill>
                  <a:srgbClr val="E0E4EE"/>
                </a:solidFill>
              </a:rPr>
              <a:t>atau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analisis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masalah-masalah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sosial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mendasar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temuannya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direkomendasikan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kepada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pembuat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keputusan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bertinak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praktis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menyelesaikan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masalah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ACTION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Action Research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bertujuan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mengembangkan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kerja</a:t>
            </a:r>
            <a:r>
              <a:rPr lang="en-US" dirty="0">
                <a:solidFill>
                  <a:srgbClr val="E0E4EE"/>
                </a:solidFill>
              </a:rPr>
              <a:t> yang paling </a:t>
            </a:r>
            <a:r>
              <a:rPr lang="en-US" dirty="0" err="1">
                <a:solidFill>
                  <a:srgbClr val="E0E4EE"/>
                </a:solidFill>
              </a:rPr>
              <a:t>efisien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biaya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produksi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ditekan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produktifitas</a:t>
            </a:r>
            <a:endParaRPr lang="en-US" dirty="0">
              <a:solidFill>
                <a:srgbClr val="E0E4EE"/>
              </a:solidFill>
            </a:endParaRP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lembaga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meningkat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EVALUASI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Evaluasi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bagian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proses </a:t>
            </a:r>
            <a:r>
              <a:rPr lang="en-US" dirty="0" err="1">
                <a:solidFill>
                  <a:srgbClr val="E0E4EE"/>
                </a:solidFill>
              </a:rPr>
              <a:t>pembuatan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keputusan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membandingkan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kegiatan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produk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standar</a:t>
            </a:r>
            <a:r>
              <a:rPr lang="en-US" dirty="0">
                <a:solidFill>
                  <a:srgbClr val="E0E4EE"/>
                </a:solidFill>
              </a:rPr>
              <a:t> dan program yang </a:t>
            </a:r>
            <a:r>
              <a:rPr lang="en-US" dirty="0" err="1">
                <a:solidFill>
                  <a:srgbClr val="E0E4EE"/>
                </a:solidFill>
              </a:rPr>
              <a:t>telah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ditetapkan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7160B9-5C64-4CC7-BEBD-BCE936DFD5DE}"/>
              </a:ext>
            </a:extLst>
          </p:cNvPr>
          <p:cNvSpPr/>
          <p:nvPr/>
        </p:nvSpPr>
        <p:spPr>
          <a:xfrm>
            <a:off x="-272543" y="4114299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ar: 4 Points 3">
            <a:extLst>
              <a:ext uri="{FF2B5EF4-FFF2-40B4-BE49-F238E27FC236}">
                <a16:creationId xmlns:a16="http://schemas.microsoft.com/office/drawing/2014/main" id="{68B64FFC-9E30-4D66-92BB-400AD6239133}"/>
              </a:ext>
            </a:extLst>
          </p:cNvPr>
          <p:cNvSpPr/>
          <p:nvPr/>
        </p:nvSpPr>
        <p:spPr>
          <a:xfrm>
            <a:off x="9683610" y="5867589"/>
            <a:ext cx="548151" cy="548151"/>
          </a:xfrm>
          <a:prstGeom prst="star4">
            <a:avLst>
              <a:gd name="adj" fmla="val 18849"/>
            </a:avLst>
          </a:prstGeom>
          <a:solidFill>
            <a:srgbClr val="5A5E90"/>
          </a:solidFill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Star: 4 Points 36">
            <a:extLst>
              <a:ext uri="{FF2B5EF4-FFF2-40B4-BE49-F238E27FC236}">
                <a16:creationId xmlns:a16="http://schemas.microsoft.com/office/drawing/2014/main" id="{E424FD16-D70D-4158-A9CC-09835D198819}"/>
              </a:ext>
            </a:extLst>
          </p:cNvPr>
          <p:cNvSpPr/>
          <p:nvPr/>
        </p:nvSpPr>
        <p:spPr>
          <a:xfrm>
            <a:off x="10324828" y="5853493"/>
            <a:ext cx="548151" cy="548151"/>
          </a:xfrm>
          <a:prstGeom prst="star4">
            <a:avLst>
              <a:gd name="adj" fmla="val 18849"/>
            </a:avLst>
          </a:prstGeom>
          <a:noFill/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8" name="Star: 4 Points 37">
            <a:extLst>
              <a:ext uri="{FF2B5EF4-FFF2-40B4-BE49-F238E27FC236}">
                <a16:creationId xmlns:a16="http://schemas.microsoft.com/office/drawing/2014/main" id="{E71165E3-5DE2-4A1F-8899-1BB5220E3679}"/>
              </a:ext>
            </a:extLst>
          </p:cNvPr>
          <p:cNvSpPr/>
          <p:nvPr/>
        </p:nvSpPr>
        <p:spPr>
          <a:xfrm>
            <a:off x="10966046" y="5855226"/>
            <a:ext cx="548151" cy="548151"/>
          </a:xfrm>
          <a:prstGeom prst="star4">
            <a:avLst>
              <a:gd name="adj" fmla="val 18849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C8D2BF2-9CAB-4238-8DC8-09B68052F25C}"/>
              </a:ext>
            </a:extLst>
          </p:cNvPr>
          <p:cNvSpPr/>
          <p:nvPr/>
        </p:nvSpPr>
        <p:spPr>
          <a:xfrm>
            <a:off x="-529843" y="-199301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DE5A3-2F86-4FDC-9517-DF4595DD9689}"/>
              </a:ext>
            </a:extLst>
          </p:cNvPr>
          <p:cNvSpPr txBox="1"/>
          <p:nvPr/>
        </p:nvSpPr>
        <p:spPr>
          <a:xfrm>
            <a:off x="8228758" y="999791"/>
            <a:ext cx="547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 - JENIS PENELITIAN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7C9E94-B413-4F59-95E0-B6A398042C5E}"/>
              </a:ext>
            </a:extLst>
          </p:cNvPr>
          <p:cNvSpPr txBox="1"/>
          <p:nvPr/>
        </p:nvSpPr>
        <p:spPr>
          <a:xfrm>
            <a:off x="1076467" y="2374137"/>
            <a:ext cx="8588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rgbClr val="E0E4EE"/>
                  </a:solidFill>
                </a:ln>
                <a:noFill/>
              </a:rPr>
              <a:t>PENELITIAN BERDASARKAN METODE/TEKHNIK YANG DIGUNAKAN</a:t>
            </a:r>
          </a:p>
        </p:txBody>
      </p:sp>
      <p:sp>
        <p:nvSpPr>
          <p:cNvPr id="7" name="Star: 4 Points 6">
            <a:extLst>
              <a:ext uri="{FF2B5EF4-FFF2-40B4-BE49-F238E27FC236}">
                <a16:creationId xmlns:a16="http://schemas.microsoft.com/office/drawing/2014/main" id="{ACFD4208-7809-40DB-9A8A-BF2446E32A36}"/>
              </a:ext>
            </a:extLst>
          </p:cNvPr>
          <p:cNvSpPr/>
          <p:nvPr/>
        </p:nvSpPr>
        <p:spPr>
          <a:xfrm>
            <a:off x="-730024" y="-84647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tar: 4 Points 34">
            <a:extLst>
              <a:ext uri="{FF2B5EF4-FFF2-40B4-BE49-F238E27FC236}">
                <a16:creationId xmlns:a16="http://schemas.microsoft.com/office/drawing/2014/main" id="{49DCC75D-71F0-4014-8052-6B8FDBE12601}"/>
              </a:ext>
            </a:extLst>
          </p:cNvPr>
          <p:cNvSpPr/>
          <p:nvPr/>
        </p:nvSpPr>
        <p:spPr>
          <a:xfrm>
            <a:off x="10387418" y="-75759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tar: 4 Points 35">
            <a:extLst>
              <a:ext uri="{FF2B5EF4-FFF2-40B4-BE49-F238E27FC236}">
                <a16:creationId xmlns:a16="http://schemas.microsoft.com/office/drawing/2014/main" id="{62783270-2191-4F8C-B9E2-C5F834B45935}"/>
              </a:ext>
            </a:extLst>
          </p:cNvPr>
          <p:cNvSpPr/>
          <p:nvPr/>
        </p:nvSpPr>
        <p:spPr>
          <a:xfrm>
            <a:off x="-5001940" y="7708377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265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E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944535" y="63641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037510" y="630983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508519" y="44641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654849" y="68154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42887" y="3895341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2112487" y="517144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30B45-0E53-47A2-8D90-D7E505A1120E}"/>
              </a:ext>
            </a:extLst>
          </p:cNvPr>
          <p:cNvSpPr txBox="1"/>
          <p:nvPr/>
        </p:nvSpPr>
        <p:spPr>
          <a:xfrm>
            <a:off x="7226300" y="-149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9C6595-3849-4420-8A9D-86F3A5575444}"/>
              </a:ext>
            </a:extLst>
          </p:cNvPr>
          <p:cNvSpPr txBox="1"/>
          <p:nvPr/>
        </p:nvSpPr>
        <p:spPr>
          <a:xfrm>
            <a:off x="1076467" y="-6961656"/>
            <a:ext cx="10061338" cy="12557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SEJARAH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Sejarah (</a:t>
            </a:r>
            <a:r>
              <a:rPr lang="en-US" dirty="0" err="1">
                <a:solidFill>
                  <a:srgbClr val="E0E4EE"/>
                </a:solidFill>
              </a:rPr>
              <a:t>historis</a:t>
            </a:r>
            <a:r>
              <a:rPr lang="en-US" dirty="0">
                <a:solidFill>
                  <a:srgbClr val="E0E4EE"/>
                </a:solidFill>
              </a:rPr>
              <a:t>), </a:t>
            </a:r>
            <a:r>
              <a:rPr lang="en-US" dirty="0" err="1">
                <a:solidFill>
                  <a:srgbClr val="E0E4EE"/>
                </a:solidFill>
              </a:rPr>
              <a:t>berkenaan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analisis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logis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kejadian-kejadian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berlangsung</a:t>
            </a:r>
            <a:r>
              <a:rPr lang="en-US" dirty="0">
                <a:solidFill>
                  <a:srgbClr val="E0E4EE"/>
                </a:solidFill>
              </a:rPr>
              <a:t> di masa </a:t>
            </a:r>
            <a:r>
              <a:rPr lang="en-US" dirty="0" err="1">
                <a:solidFill>
                  <a:srgbClr val="E0E4EE"/>
                </a:solidFill>
              </a:rPr>
              <a:t>lalu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SURVEY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Survey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endParaRPr lang="en-US" dirty="0">
              <a:solidFill>
                <a:srgbClr val="E0E4EE"/>
              </a:solidFill>
            </a:endParaRPr>
          </a:p>
          <a:p>
            <a:pPr algn="just"/>
            <a:r>
              <a:rPr lang="en-US" dirty="0">
                <a:solidFill>
                  <a:srgbClr val="E0E4EE"/>
                </a:solidFill>
              </a:rPr>
              <a:t>pada </a:t>
            </a:r>
            <a:r>
              <a:rPr lang="en-US" dirty="0" err="1">
                <a:solidFill>
                  <a:srgbClr val="E0E4EE"/>
                </a:solidFill>
              </a:rPr>
              <a:t>popolasi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besar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maupun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kecil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tetapi</a:t>
            </a:r>
            <a:r>
              <a:rPr lang="en-US" dirty="0">
                <a:solidFill>
                  <a:srgbClr val="E0E4EE"/>
                </a:solidFill>
              </a:rPr>
              <a:t> data yang </a:t>
            </a:r>
            <a:r>
              <a:rPr lang="en-US" dirty="0" err="1">
                <a:solidFill>
                  <a:srgbClr val="E0E4EE"/>
                </a:solidFill>
              </a:rPr>
              <a:t>dipelajari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data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sampel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diambil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populasi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tersebut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ditemukan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kejadian-kejadian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relatif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distribusi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hubungan-hubungan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antar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sosilogis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maupun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psikologis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EX.POST FACTO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Ex.Post</a:t>
            </a:r>
            <a:r>
              <a:rPr lang="en-US" dirty="0">
                <a:solidFill>
                  <a:srgbClr val="E0E4EE"/>
                </a:solidFill>
              </a:rPr>
              <a:t> Facto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meneliti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peristiwa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telah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terjadi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kemudian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merunut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belakang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mengetahui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faktor-faktor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menimbulkan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tersebut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EKSPERIMEN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Eksperimen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berusaha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mencari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pengaruh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tertentu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yang lain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kondisi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terkontrol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ketat</a:t>
            </a:r>
            <a:r>
              <a:rPr lang="en-US" dirty="0">
                <a:solidFill>
                  <a:srgbClr val="E0E4EE"/>
                </a:solidFill>
              </a:rPr>
              <a:t>.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independennya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dimanipulasi</a:t>
            </a:r>
            <a:r>
              <a:rPr lang="en-US" dirty="0">
                <a:solidFill>
                  <a:srgbClr val="E0E4EE"/>
                </a:solidFill>
              </a:rPr>
              <a:t> oleh </a:t>
            </a:r>
            <a:r>
              <a:rPr lang="en-US" dirty="0" err="1">
                <a:solidFill>
                  <a:srgbClr val="E0E4EE"/>
                </a:solidFill>
              </a:rPr>
              <a:t>peneliti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NATURALISTIK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Naturalistik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sering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disebut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kualitatif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digunakan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meneliti</a:t>
            </a:r>
            <a:r>
              <a:rPr lang="en-US" dirty="0">
                <a:solidFill>
                  <a:srgbClr val="E0E4EE"/>
                </a:solidFill>
              </a:rPr>
              <a:t> pada </a:t>
            </a:r>
            <a:r>
              <a:rPr lang="en-US" dirty="0" err="1">
                <a:solidFill>
                  <a:srgbClr val="E0E4EE"/>
                </a:solidFill>
              </a:rPr>
              <a:t>kondisi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obyek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alami</a:t>
            </a:r>
            <a:r>
              <a:rPr lang="en-US" dirty="0">
                <a:solidFill>
                  <a:srgbClr val="E0E4EE"/>
                </a:solidFill>
              </a:rPr>
              <a:t> (</a:t>
            </a:r>
            <a:r>
              <a:rPr lang="en-US" dirty="0" err="1">
                <a:solidFill>
                  <a:srgbClr val="E0E4EE"/>
                </a:solidFill>
              </a:rPr>
              <a:t>sebagai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lawannya</a:t>
            </a:r>
            <a:r>
              <a:rPr lang="en-US" dirty="0">
                <a:solidFill>
                  <a:srgbClr val="E0E4EE"/>
                </a:solidFill>
              </a:rPr>
              <a:t>) </a:t>
            </a:r>
            <a:r>
              <a:rPr lang="en-US" dirty="0" err="1">
                <a:solidFill>
                  <a:srgbClr val="E0E4EE"/>
                </a:solidFill>
              </a:rPr>
              <a:t>dimana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sebagai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instrumen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kunci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POLICY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Policy Research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proses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r>
              <a:rPr lang="en-US" dirty="0">
                <a:solidFill>
                  <a:srgbClr val="E0E4EE"/>
                </a:solidFill>
              </a:rPr>
              <a:t> pada, </a:t>
            </a:r>
            <a:r>
              <a:rPr lang="en-US" dirty="0" err="1">
                <a:solidFill>
                  <a:srgbClr val="E0E4EE"/>
                </a:solidFill>
              </a:rPr>
              <a:t>atau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analisis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masalah-masalah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sosial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mendasar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temuannya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direkomendasikan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kepada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pembuat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keputusan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bertinak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praktis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menyelesaikan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masalah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ACTION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Action Research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bertujuan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mengembangkan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kerja</a:t>
            </a:r>
            <a:r>
              <a:rPr lang="en-US" dirty="0">
                <a:solidFill>
                  <a:srgbClr val="E0E4EE"/>
                </a:solidFill>
              </a:rPr>
              <a:t> yang paling </a:t>
            </a:r>
            <a:r>
              <a:rPr lang="en-US" dirty="0" err="1">
                <a:solidFill>
                  <a:srgbClr val="E0E4EE"/>
                </a:solidFill>
              </a:rPr>
              <a:t>efisien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biaya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produksi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ditekan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produktifitas</a:t>
            </a:r>
            <a:endParaRPr lang="en-US" dirty="0">
              <a:solidFill>
                <a:srgbClr val="E0E4EE"/>
              </a:solidFill>
            </a:endParaRP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lembaga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meningkat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EVALUASI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Evaluasi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bagian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proses </a:t>
            </a:r>
            <a:r>
              <a:rPr lang="en-US" dirty="0" err="1">
                <a:solidFill>
                  <a:srgbClr val="E0E4EE"/>
                </a:solidFill>
              </a:rPr>
              <a:t>pembuatan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keputusan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membandingkan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kegiatan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produk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standar</a:t>
            </a:r>
            <a:r>
              <a:rPr lang="en-US" dirty="0">
                <a:solidFill>
                  <a:srgbClr val="E0E4EE"/>
                </a:solidFill>
              </a:rPr>
              <a:t> dan program yang </a:t>
            </a:r>
            <a:r>
              <a:rPr lang="en-US" dirty="0" err="1">
                <a:solidFill>
                  <a:srgbClr val="E0E4EE"/>
                </a:solidFill>
              </a:rPr>
              <a:t>telah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ditetapkan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7160B9-5C64-4CC7-BEBD-BCE936DFD5DE}"/>
              </a:ext>
            </a:extLst>
          </p:cNvPr>
          <p:cNvSpPr/>
          <p:nvPr/>
        </p:nvSpPr>
        <p:spPr>
          <a:xfrm>
            <a:off x="-272543" y="4114299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ar: 4 Points 3">
            <a:extLst>
              <a:ext uri="{FF2B5EF4-FFF2-40B4-BE49-F238E27FC236}">
                <a16:creationId xmlns:a16="http://schemas.microsoft.com/office/drawing/2014/main" id="{68B64FFC-9E30-4D66-92BB-400AD6239133}"/>
              </a:ext>
            </a:extLst>
          </p:cNvPr>
          <p:cNvSpPr/>
          <p:nvPr/>
        </p:nvSpPr>
        <p:spPr>
          <a:xfrm>
            <a:off x="9683610" y="5867589"/>
            <a:ext cx="548151" cy="548151"/>
          </a:xfrm>
          <a:prstGeom prst="star4">
            <a:avLst>
              <a:gd name="adj" fmla="val 18849"/>
            </a:avLst>
          </a:prstGeom>
          <a:solidFill>
            <a:srgbClr val="5A5E90"/>
          </a:solidFill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Star: 4 Points 36">
            <a:extLst>
              <a:ext uri="{FF2B5EF4-FFF2-40B4-BE49-F238E27FC236}">
                <a16:creationId xmlns:a16="http://schemas.microsoft.com/office/drawing/2014/main" id="{E424FD16-D70D-4158-A9CC-09835D198819}"/>
              </a:ext>
            </a:extLst>
          </p:cNvPr>
          <p:cNvSpPr/>
          <p:nvPr/>
        </p:nvSpPr>
        <p:spPr>
          <a:xfrm>
            <a:off x="10324828" y="5853493"/>
            <a:ext cx="548151" cy="548151"/>
          </a:xfrm>
          <a:prstGeom prst="star4">
            <a:avLst>
              <a:gd name="adj" fmla="val 18849"/>
            </a:avLst>
          </a:prstGeom>
          <a:noFill/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8" name="Star: 4 Points 37">
            <a:extLst>
              <a:ext uri="{FF2B5EF4-FFF2-40B4-BE49-F238E27FC236}">
                <a16:creationId xmlns:a16="http://schemas.microsoft.com/office/drawing/2014/main" id="{E71165E3-5DE2-4A1F-8899-1BB5220E3679}"/>
              </a:ext>
            </a:extLst>
          </p:cNvPr>
          <p:cNvSpPr/>
          <p:nvPr/>
        </p:nvSpPr>
        <p:spPr>
          <a:xfrm>
            <a:off x="10966046" y="5855226"/>
            <a:ext cx="548151" cy="548151"/>
          </a:xfrm>
          <a:prstGeom prst="star4">
            <a:avLst>
              <a:gd name="adj" fmla="val 18849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C8D2BF2-9CAB-4238-8DC8-09B68052F25C}"/>
              </a:ext>
            </a:extLst>
          </p:cNvPr>
          <p:cNvSpPr/>
          <p:nvPr/>
        </p:nvSpPr>
        <p:spPr>
          <a:xfrm>
            <a:off x="-529843" y="-199301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DE5A3-2F86-4FDC-9517-DF4595DD9689}"/>
              </a:ext>
            </a:extLst>
          </p:cNvPr>
          <p:cNvSpPr txBox="1"/>
          <p:nvPr/>
        </p:nvSpPr>
        <p:spPr>
          <a:xfrm>
            <a:off x="8228758" y="999791"/>
            <a:ext cx="547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 - JENIS PENELITIAN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7C9E94-B413-4F59-95E0-B6A398042C5E}"/>
              </a:ext>
            </a:extLst>
          </p:cNvPr>
          <p:cNvSpPr txBox="1"/>
          <p:nvPr/>
        </p:nvSpPr>
        <p:spPr>
          <a:xfrm>
            <a:off x="1076467" y="2374137"/>
            <a:ext cx="8588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rgbClr val="E0E4EE"/>
                  </a:solidFill>
                </a:ln>
                <a:noFill/>
              </a:rPr>
              <a:t>PENELITIAN BERDASARKAN METODE/TEKHNIK YANG DIGUNAKAN</a:t>
            </a:r>
          </a:p>
        </p:txBody>
      </p:sp>
      <p:sp>
        <p:nvSpPr>
          <p:cNvPr id="7" name="Star: 4 Points 6">
            <a:extLst>
              <a:ext uri="{FF2B5EF4-FFF2-40B4-BE49-F238E27FC236}">
                <a16:creationId xmlns:a16="http://schemas.microsoft.com/office/drawing/2014/main" id="{ACFD4208-7809-40DB-9A8A-BF2446E32A36}"/>
              </a:ext>
            </a:extLst>
          </p:cNvPr>
          <p:cNvSpPr/>
          <p:nvPr/>
        </p:nvSpPr>
        <p:spPr>
          <a:xfrm>
            <a:off x="-730024" y="-84647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tar: 4 Points 34">
            <a:extLst>
              <a:ext uri="{FF2B5EF4-FFF2-40B4-BE49-F238E27FC236}">
                <a16:creationId xmlns:a16="http://schemas.microsoft.com/office/drawing/2014/main" id="{49DCC75D-71F0-4014-8052-6B8FDBE12601}"/>
              </a:ext>
            </a:extLst>
          </p:cNvPr>
          <p:cNvSpPr/>
          <p:nvPr/>
        </p:nvSpPr>
        <p:spPr>
          <a:xfrm>
            <a:off x="10387418" y="-75759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tar: 4 Points 35">
            <a:extLst>
              <a:ext uri="{FF2B5EF4-FFF2-40B4-BE49-F238E27FC236}">
                <a16:creationId xmlns:a16="http://schemas.microsoft.com/office/drawing/2014/main" id="{62783270-2191-4F8C-B9E2-C5F834B45935}"/>
              </a:ext>
            </a:extLst>
          </p:cNvPr>
          <p:cNvSpPr/>
          <p:nvPr/>
        </p:nvSpPr>
        <p:spPr>
          <a:xfrm>
            <a:off x="-5001940" y="7708377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E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944535" y="63641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037510" y="630983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508519" y="44641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654849" y="68154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42887" y="3895341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2112487" y="517144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30B45-0E53-47A2-8D90-D7E505A1120E}"/>
              </a:ext>
            </a:extLst>
          </p:cNvPr>
          <p:cNvSpPr txBox="1"/>
          <p:nvPr/>
        </p:nvSpPr>
        <p:spPr>
          <a:xfrm>
            <a:off x="7226300" y="-149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8859F4-F512-4088-98FF-68E008BCAAF7}"/>
              </a:ext>
            </a:extLst>
          </p:cNvPr>
          <p:cNvSpPr txBox="1"/>
          <p:nvPr/>
        </p:nvSpPr>
        <p:spPr>
          <a:xfrm>
            <a:off x="1054195" y="3970311"/>
            <a:ext cx="100613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BASIC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Basic Research (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Dasar) </a:t>
            </a:r>
            <a:r>
              <a:rPr lang="en-US" dirty="0" err="1">
                <a:solidFill>
                  <a:srgbClr val="E0E4EE"/>
                </a:solidFill>
              </a:rPr>
              <a:t>disebut</a:t>
            </a:r>
            <a:r>
              <a:rPr lang="en-US" dirty="0">
                <a:solidFill>
                  <a:srgbClr val="E0E4EE"/>
                </a:solidFill>
              </a:rPr>
              <a:t> juga pure research (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murni</a:t>
            </a:r>
            <a:r>
              <a:rPr lang="en-US" dirty="0">
                <a:solidFill>
                  <a:srgbClr val="E0E4EE"/>
                </a:solidFill>
              </a:rPr>
              <a:t>) </a:t>
            </a:r>
            <a:r>
              <a:rPr lang="en-US" dirty="0" err="1">
                <a:solidFill>
                  <a:srgbClr val="E0E4EE"/>
                </a:solidFill>
              </a:rPr>
              <a:t>atau</a:t>
            </a:r>
            <a:r>
              <a:rPr lang="en-US" dirty="0">
                <a:solidFill>
                  <a:srgbClr val="E0E4EE"/>
                </a:solidFill>
              </a:rPr>
              <a:t> fundamental research (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pokok</a:t>
            </a:r>
            <a:r>
              <a:rPr lang="en-US" dirty="0">
                <a:solidFill>
                  <a:srgbClr val="E0E4EE"/>
                </a:solidFill>
              </a:rPr>
              <a:t>), di mana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diperuntukan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bagi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pengembangan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ilmu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pengetahuan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serta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diarahkan</a:t>
            </a:r>
            <a:r>
              <a:rPr lang="en-US" dirty="0">
                <a:solidFill>
                  <a:srgbClr val="E0E4EE"/>
                </a:solidFill>
              </a:rPr>
              <a:t> pada </a:t>
            </a:r>
            <a:r>
              <a:rPr lang="en-US" dirty="0" err="1">
                <a:solidFill>
                  <a:srgbClr val="E0E4EE"/>
                </a:solidFill>
              </a:rPr>
              <a:t>pengembangan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teori-teori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ada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atau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menemukan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teori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baru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APPLIED RESEARCH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Terapan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jenis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hasilnya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langsung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diterapkan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memecahkan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permasalahan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dihadapi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b="1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EVALUATIF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Evaluatif</a:t>
            </a:r>
            <a:r>
              <a:rPr lang="en-US" dirty="0">
                <a:solidFill>
                  <a:srgbClr val="E0E4EE"/>
                </a:solidFill>
              </a:rPr>
              <a:t> pada </a:t>
            </a:r>
            <a:r>
              <a:rPr lang="en-US" dirty="0" err="1">
                <a:solidFill>
                  <a:srgbClr val="E0E4EE"/>
                </a:solidFill>
              </a:rPr>
              <a:t>dasarnya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bagian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terapan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namun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tujuannya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dibedakan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terapan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9C6595-3849-4420-8A9D-86F3A5575444}"/>
              </a:ext>
            </a:extLst>
          </p:cNvPr>
          <p:cNvSpPr txBox="1"/>
          <p:nvPr/>
        </p:nvSpPr>
        <p:spPr>
          <a:xfrm>
            <a:off x="1076467" y="-8585743"/>
            <a:ext cx="10061338" cy="12557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SEJARAH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Sejarah (</a:t>
            </a:r>
            <a:r>
              <a:rPr lang="en-US" dirty="0" err="1">
                <a:solidFill>
                  <a:srgbClr val="E0E4EE"/>
                </a:solidFill>
              </a:rPr>
              <a:t>historis</a:t>
            </a:r>
            <a:r>
              <a:rPr lang="en-US" dirty="0">
                <a:solidFill>
                  <a:srgbClr val="E0E4EE"/>
                </a:solidFill>
              </a:rPr>
              <a:t>), </a:t>
            </a:r>
            <a:r>
              <a:rPr lang="en-US" dirty="0" err="1">
                <a:solidFill>
                  <a:srgbClr val="E0E4EE"/>
                </a:solidFill>
              </a:rPr>
              <a:t>berkenaan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analisis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logis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kejadian-kejadian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berlangsung</a:t>
            </a:r>
            <a:r>
              <a:rPr lang="en-US" dirty="0">
                <a:solidFill>
                  <a:srgbClr val="E0E4EE"/>
                </a:solidFill>
              </a:rPr>
              <a:t> di masa </a:t>
            </a:r>
            <a:r>
              <a:rPr lang="en-US" dirty="0" err="1">
                <a:solidFill>
                  <a:srgbClr val="E0E4EE"/>
                </a:solidFill>
              </a:rPr>
              <a:t>lalu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SURVEY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Survey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endParaRPr lang="en-US" dirty="0">
              <a:solidFill>
                <a:srgbClr val="E0E4EE"/>
              </a:solidFill>
            </a:endParaRPr>
          </a:p>
          <a:p>
            <a:pPr algn="just"/>
            <a:r>
              <a:rPr lang="en-US" dirty="0">
                <a:solidFill>
                  <a:srgbClr val="E0E4EE"/>
                </a:solidFill>
              </a:rPr>
              <a:t>pada </a:t>
            </a:r>
            <a:r>
              <a:rPr lang="en-US" dirty="0" err="1">
                <a:solidFill>
                  <a:srgbClr val="E0E4EE"/>
                </a:solidFill>
              </a:rPr>
              <a:t>popolasi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besar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maupun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kecil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tetapi</a:t>
            </a:r>
            <a:r>
              <a:rPr lang="en-US" dirty="0">
                <a:solidFill>
                  <a:srgbClr val="E0E4EE"/>
                </a:solidFill>
              </a:rPr>
              <a:t> data yang </a:t>
            </a:r>
            <a:r>
              <a:rPr lang="en-US" dirty="0" err="1">
                <a:solidFill>
                  <a:srgbClr val="E0E4EE"/>
                </a:solidFill>
              </a:rPr>
              <a:t>dipelajari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data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sampel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diambil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populasi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tersebut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ditemukan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kejadian-kejadian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relatif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distribusi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hubungan-hubungan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antar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sosilogis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maupun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psikologis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EX.POST FACTO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Ex.Post</a:t>
            </a:r>
            <a:r>
              <a:rPr lang="en-US" dirty="0">
                <a:solidFill>
                  <a:srgbClr val="E0E4EE"/>
                </a:solidFill>
              </a:rPr>
              <a:t> Facto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meneliti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peristiwa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telah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terjadi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kemudian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merunut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belakang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mengetahui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faktor-faktor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menimbulkan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tersebut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EKSPERIMEN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Eksperimen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berusaha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mencari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pengaruh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tertentu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yang lain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kondisi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terkontrol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ketat</a:t>
            </a:r>
            <a:r>
              <a:rPr lang="en-US" dirty="0">
                <a:solidFill>
                  <a:srgbClr val="E0E4EE"/>
                </a:solidFill>
              </a:rPr>
              <a:t>. </a:t>
            </a:r>
            <a:r>
              <a:rPr lang="en-US" dirty="0" err="1">
                <a:solidFill>
                  <a:srgbClr val="E0E4EE"/>
                </a:solidFill>
              </a:rPr>
              <a:t>Variabel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independennya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dimanipulasi</a:t>
            </a:r>
            <a:r>
              <a:rPr lang="en-US" dirty="0">
                <a:solidFill>
                  <a:srgbClr val="E0E4EE"/>
                </a:solidFill>
              </a:rPr>
              <a:t> oleh </a:t>
            </a:r>
            <a:r>
              <a:rPr lang="en-US" dirty="0" err="1">
                <a:solidFill>
                  <a:srgbClr val="E0E4EE"/>
                </a:solidFill>
              </a:rPr>
              <a:t>peneliti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NATURALISTIK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Naturalistik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sering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disebut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kualitatif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digunakan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meneliti</a:t>
            </a:r>
            <a:r>
              <a:rPr lang="en-US" dirty="0">
                <a:solidFill>
                  <a:srgbClr val="E0E4EE"/>
                </a:solidFill>
              </a:rPr>
              <a:t> pada </a:t>
            </a:r>
            <a:r>
              <a:rPr lang="en-US" dirty="0" err="1">
                <a:solidFill>
                  <a:srgbClr val="E0E4EE"/>
                </a:solidFill>
              </a:rPr>
              <a:t>kondisi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obyek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alami</a:t>
            </a:r>
            <a:r>
              <a:rPr lang="en-US" dirty="0">
                <a:solidFill>
                  <a:srgbClr val="E0E4EE"/>
                </a:solidFill>
              </a:rPr>
              <a:t> (</a:t>
            </a:r>
            <a:r>
              <a:rPr lang="en-US" dirty="0" err="1">
                <a:solidFill>
                  <a:srgbClr val="E0E4EE"/>
                </a:solidFill>
              </a:rPr>
              <a:t>sebagai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lawannya</a:t>
            </a:r>
            <a:r>
              <a:rPr lang="en-US" dirty="0">
                <a:solidFill>
                  <a:srgbClr val="E0E4EE"/>
                </a:solidFill>
              </a:rPr>
              <a:t>) </a:t>
            </a:r>
            <a:r>
              <a:rPr lang="en-US" dirty="0" err="1">
                <a:solidFill>
                  <a:srgbClr val="E0E4EE"/>
                </a:solidFill>
              </a:rPr>
              <a:t>dimana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sebagai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instrumen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kunci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POLICY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Policy Research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proses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dilakukan</a:t>
            </a:r>
            <a:r>
              <a:rPr lang="en-US" dirty="0">
                <a:solidFill>
                  <a:srgbClr val="E0E4EE"/>
                </a:solidFill>
              </a:rPr>
              <a:t> pada, </a:t>
            </a:r>
            <a:r>
              <a:rPr lang="en-US" dirty="0" err="1">
                <a:solidFill>
                  <a:srgbClr val="E0E4EE"/>
                </a:solidFill>
              </a:rPr>
              <a:t>atau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analisis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terhadap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masalah-masalah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sosial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mendasar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temuannya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direkomendasikan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kepada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pembuat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keputusan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bertinak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praktis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dalam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menyelesaikan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masalah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ACTION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Action Research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bertujuan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mengembangkan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metode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kerja</a:t>
            </a:r>
            <a:r>
              <a:rPr lang="en-US" dirty="0">
                <a:solidFill>
                  <a:srgbClr val="E0E4EE"/>
                </a:solidFill>
              </a:rPr>
              <a:t> yang paling </a:t>
            </a:r>
            <a:r>
              <a:rPr lang="en-US" dirty="0" err="1">
                <a:solidFill>
                  <a:srgbClr val="E0E4EE"/>
                </a:solidFill>
              </a:rPr>
              <a:t>efisien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sehingga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biaya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produksi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ditekan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produktifitas</a:t>
            </a:r>
            <a:endParaRPr lang="en-US" dirty="0">
              <a:solidFill>
                <a:srgbClr val="E0E4EE"/>
              </a:solidFill>
            </a:endParaRP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lembaga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meningkat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EVALUASI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Evaluasi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bagian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proses </a:t>
            </a:r>
            <a:r>
              <a:rPr lang="en-US" dirty="0" err="1">
                <a:solidFill>
                  <a:srgbClr val="E0E4EE"/>
                </a:solidFill>
              </a:rPr>
              <a:t>pembuatan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keputusan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yaitu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membandingkan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kejadian</a:t>
            </a:r>
            <a:r>
              <a:rPr lang="en-US" dirty="0">
                <a:solidFill>
                  <a:srgbClr val="E0E4EE"/>
                </a:solidFill>
              </a:rPr>
              <a:t>, </a:t>
            </a:r>
            <a:r>
              <a:rPr lang="en-US" dirty="0" err="1">
                <a:solidFill>
                  <a:srgbClr val="E0E4EE"/>
                </a:solidFill>
              </a:rPr>
              <a:t>kegiatan</a:t>
            </a:r>
            <a:r>
              <a:rPr lang="en-US" dirty="0">
                <a:solidFill>
                  <a:srgbClr val="E0E4EE"/>
                </a:solidFill>
              </a:rPr>
              <a:t> dan </a:t>
            </a:r>
            <a:r>
              <a:rPr lang="en-US" dirty="0" err="1">
                <a:solidFill>
                  <a:srgbClr val="E0E4EE"/>
                </a:solidFill>
              </a:rPr>
              <a:t>produk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dengan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standar</a:t>
            </a:r>
            <a:r>
              <a:rPr lang="en-US" dirty="0">
                <a:solidFill>
                  <a:srgbClr val="E0E4EE"/>
                </a:solidFill>
              </a:rPr>
              <a:t> dan program yang </a:t>
            </a:r>
            <a:r>
              <a:rPr lang="en-US" dirty="0" err="1">
                <a:solidFill>
                  <a:srgbClr val="E0E4EE"/>
                </a:solidFill>
              </a:rPr>
              <a:t>telah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ditetapkan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7160B9-5C64-4CC7-BEBD-BCE936DFD5DE}"/>
              </a:ext>
            </a:extLst>
          </p:cNvPr>
          <p:cNvSpPr/>
          <p:nvPr/>
        </p:nvSpPr>
        <p:spPr>
          <a:xfrm>
            <a:off x="-272543" y="4114299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ar: 4 Points 3">
            <a:extLst>
              <a:ext uri="{FF2B5EF4-FFF2-40B4-BE49-F238E27FC236}">
                <a16:creationId xmlns:a16="http://schemas.microsoft.com/office/drawing/2014/main" id="{68B64FFC-9E30-4D66-92BB-400AD6239133}"/>
              </a:ext>
            </a:extLst>
          </p:cNvPr>
          <p:cNvSpPr/>
          <p:nvPr/>
        </p:nvSpPr>
        <p:spPr>
          <a:xfrm>
            <a:off x="9683610" y="5867589"/>
            <a:ext cx="548151" cy="548151"/>
          </a:xfrm>
          <a:prstGeom prst="star4">
            <a:avLst>
              <a:gd name="adj" fmla="val 18849"/>
            </a:avLst>
          </a:prstGeom>
          <a:solidFill>
            <a:srgbClr val="5A5E90"/>
          </a:solidFill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Star: 4 Points 36">
            <a:extLst>
              <a:ext uri="{FF2B5EF4-FFF2-40B4-BE49-F238E27FC236}">
                <a16:creationId xmlns:a16="http://schemas.microsoft.com/office/drawing/2014/main" id="{E424FD16-D70D-4158-A9CC-09835D198819}"/>
              </a:ext>
            </a:extLst>
          </p:cNvPr>
          <p:cNvSpPr/>
          <p:nvPr/>
        </p:nvSpPr>
        <p:spPr>
          <a:xfrm>
            <a:off x="10324828" y="5853493"/>
            <a:ext cx="548151" cy="548151"/>
          </a:xfrm>
          <a:prstGeom prst="star4">
            <a:avLst>
              <a:gd name="adj" fmla="val 18849"/>
            </a:avLst>
          </a:prstGeom>
          <a:noFill/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8" name="Star: 4 Points 37">
            <a:extLst>
              <a:ext uri="{FF2B5EF4-FFF2-40B4-BE49-F238E27FC236}">
                <a16:creationId xmlns:a16="http://schemas.microsoft.com/office/drawing/2014/main" id="{E71165E3-5DE2-4A1F-8899-1BB5220E3679}"/>
              </a:ext>
            </a:extLst>
          </p:cNvPr>
          <p:cNvSpPr/>
          <p:nvPr/>
        </p:nvSpPr>
        <p:spPr>
          <a:xfrm>
            <a:off x="10966046" y="5855226"/>
            <a:ext cx="548151" cy="548151"/>
          </a:xfrm>
          <a:prstGeom prst="star4">
            <a:avLst>
              <a:gd name="adj" fmla="val 18849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C8D2BF2-9CAB-4238-8DC8-09B68052F25C}"/>
              </a:ext>
            </a:extLst>
          </p:cNvPr>
          <p:cNvSpPr/>
          <p:nvPr/>
        </p:nvSpPr>
        <p:spPr>
          <a:xfrm>
            <a:off x="-529843" y="-199301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DE5A3-2F86-4FDC-9517-DF4595DD9689}"/>
              </a:ext>
            </a:extLst>
          </p:cNvPr>
          <p:cNvSpPr txBox="1"/>
          <p:nvPr/>
        </p:nvSpPr>
        <p:spPr>
          <a:xfrm>
            <a:off x="8228758" y="999791"/>
            <a:ext cx="547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 - JENIS PENELITIAN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7C9E94-B413-4F59-95E0-B6A398042C5E}"/>
              </a:ext>
            </a:extLst>
          </p:cNvPr>
          <p:cNvSpPr txBox="1"/>
          <p:nvPr/>
        </p:nvSpPr>
        <p:spPr>
          <a:xfrm>
            <a:off x="1076467" y="2374137"/>
            <a:ext cx="8588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rgbClr val="E0E4EE"/>
                  </a:solidFill>
                </a:ln>
                <a:noFill/>
              </a:rPr>
              <a:t>PENELITIAN BERDASARKAN METODE/TEKHNIK YANG DIGUNAKAN</a:t>
            </a:r>
          </a:p>
        </p:txBody>
      </p:sp>
      <p:sp>
        <p:nvSpPr>
          <p:cNvPr id="7" name="Star: 4 Points 6">
            <a:extLst>
              <a:ext uri="{FF2B5EF4-FFF2-40B4-BE49-F238E27FC236}">
                <a16:creationId xmlns:a16="http://schemas.microsoft.com/office/drawing/2014/main" id="{ACFD4208-7809-40DB-9A8A-BF2446E32A36}"/>
              </a:ext>
            </a:extLst>
          </p:cNvPr>
          <p:cNvSpPr/>
          <p:nvPr/>
        </p:nvSpPr>
        <p:spPr>
          <a:xfrm>
            <a:off x="-730024" y="-84647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tar: 4 Points 34">
            <a:extLst>
              <a:ext uri="{FF2B5EF4-FFF2-40B4-BE49-F238E27FC236}">
                <a16:creationId xmlns:a16="http://schemas.microsoft.com/office/drawing/2014/main" id="{49DCC75D-71F0-4014-8052-6B8FDBE12601}"/>
              </a:ext>
            </a:extLst>
          </p:cNvPr>
          <p:cNvSpPr/>
          <p:nvPr/>
        </p:nvSpPr>
        <p:spPr>
          <a:xfrm>
            <a:off x="10387418" y="-75759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tar: 4 Points 35">
            <a:extLst>
              <a:ext uri="{FF2B5EF4-FFF2-40B4-BE49-F238E27FC236}">
                <a16:creationId xmlns:a16="http://schemas.microsoft.com/office/drawing/2014/main" id="{62783270-2191-4F8C-B9E2-C5F834B45935}"/>
              </a:ext>
            </a:extLst>
          </p:cNvPr>
          <p:cNvSpPr/>
          <p:nvPr/>
        </p:nvSpPr>
        <p:spPr>
          <a:xfrm rot="14426342">
            <a:off x="-4944790" y="7860777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91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E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944535" y="63641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037510" y="630983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508519" y="44641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654849" y="68154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42887" y="3895341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2112487" y="517144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30B45-0E53-47A2-8D90-D7E505A1120E}"/>
              </a:ext>
            </a:extLst>
          </p:cNvPr>
          <p:cNvSpPr txBox="1"/>
          <p:nvPr/>
        </p:nvSpPr>
        <p:spPr>
          <a:xfrm>
            <a:off x="7226300" y="-149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9C6595-3849-4420-8A9D-86F3A5575444}"/>
              </a:ext>
            </a:extLst>
          </p:cNvPr>
          <p:cNvSpPr txBox="1"/>
          <p:nvPr/>
        </p:nvSpPr>
        <p:spPr>
          <a:xfrm>
            <a:off x="1034303" y="2503011"/>
            <a:ext cx="100613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BASIC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Basic Research (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Dasar) </a:t>
            </a:r>
            <a:r>
              <a:rPr lang="en-US" dirty="0" err="1">
                <a:solidFill>
                  <a:srgbClr val="E0E4EE"/>
                </a:solidFill>
              </a:rPr>
              <a:t>disebut</a:t>
            </a:r>
            <a:r>
              <a:rPr lang="en-US" dirty="0">
                <a:solidFill>
                  <a:srgbClr val="E0E4EE"/>
                </a:solidFill>
              </a:rPr>
              <a:t> juga pure research (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murni</a:t>
            </a:r>
            <a:r>
              <a:rPr lang="en-US" dirty="0">
                <a:solidFill>
                  <a:srgbClr val="E0E4EE"/>
                </a:solidFill>
              </a:rPr>
              <a:t>) </a:t>
            </a:r>
            <a:r>
              <a:rPr lang="en-US" dirty="0" err="1">
                <a:solidFill>
                  <a:srgbClr val="E0E4EE"/>
                </a:solidFill>
              </a:rPr>
              <a:t>atau</a:t>
            </a:r>
            <a:r>
              <a:rPr lang="en-US" dirty="0">
                <a:solidFill>
                  <a:srgbClr val="E0E4EE"/>
                </a:solidFill>
              </a:rPr>
              <a:t> fundamental research (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pokok</a:t>
            </a:r>
            <a:r>
              <a:rPr lang="en-US" dirty="0">
                <a:solidFill>
                  <a:srgbClr val="E0E4EE"/>
                </a:solidFill>
              </a:rPr>
              <a:t>), di mana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diperuntukan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bagi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pengembangan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ilmu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pengetahuan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serta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diarahkan</a:t>
            </a:r>
            <a:r>
              <a:rPr lang="en-US" dirty="0">
                <a:solidFill>
                  <a:srgbClr val="E0E4EE"/>
                </a:solidFill>
              </a:rPr>
              <a:t> pada </a:t>
            </a:r>
            <a:r>
              <a:rPr lang="en-US" dirty="0" err="1">
                <a:solidFill>
                  <a:srgbClr val="E0E4EE"/>
                </a:solidFill>
              </a:rPr>
              <a:t>pengembangan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teori-teori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ada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atau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menemukan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teori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baru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APPLIED RESEARCH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Terapan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jenis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hasilnya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langsung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diterapkan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memecahkan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permasalahan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dihadapi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b="1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EVALUATIF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Evaluatif</a:t>
            </a:r>
            <a:r>
              <a:rPr lang="en-US" dirty="0">
                <a:solidFill>
                  <a:srgbClr val="E0E4EE"/>
                </a:solidFill>
              </a:rPr>
              <a:t> pada </a:t>
            </a:r>
            <a:r>
              <a:rPr lang="en-US" dirty="0" err="1">
                <a:solidFill>
                  <a:srgbClr val="E0E4EE"/>
                </a:solidFill>
              </a:rPr>
              <a:t>dasarnya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bagian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terapan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namun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tujuannya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dibedakan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terapan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7160B9-5C64-4CC7-BEBD-BCE936DFD5DE}"/>
              </a:ext>
            </a:extLst>
          </p:cNvPr>
          <p:cNvSpPr/>
          <p:nvPr/>
        </p:nvSpPr>
        <p:spPr>
          <a:xfrm>
            <a:off x="-239122" y="4131960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ar: 4 Points 3">
            <a:extLst>
              <a:ext uri="{FF2B5EF4-FFF2-40B4-BE49-F238E27FC236}">
                <a16:creationId xmlns:a16="http://schemas.microsoft.com/office/drawing/2014/main" id="{68B64FFC-9E30-4D66-92BB-400AD6239133}"/>
              </a:ext>
            </a:extLst>
          </p:cNvPr>
          <p:cNvSpPr/>
          <p:nvPr/>
        </p:nvSpPr>
        <p:spPr>
          <a:xfrm>
            <a:off x="9683610" y="5867589"/>
            <a:ext cx="548151" cy="548151"/>
          </a:xfrm>
          <a:prstGeom prst="star4">
            <a:avLst>
              <a:gd name="adj" fmla="val 18849"/>
            </a:avLst>
          </a:prstGeom>
          <a:solidFill>
            <a:srgbClr val="5A5E90"/>
          </a:solidFill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Star: 4 Points 36">
            <a:extLst>
              <a:ext uri="{FF2B5EF4-FFF2-40B4-BE49-F238E27FC236}">
                <a16:creationId xmlns:a16="http://schemas.microsoft.com/office/drawing/2014/main" id="{E424FD16-D70D-4158-A9CC-09835D198819}"/>
              </a:ext>
            </a:extLst>
          </p:cNvPr>
          <p:cNvSpPr/>
          <p:nvPr/>
        </p:nvSpPr>
        <p:spPr>
          <a:xfrm>
            <a:off x="10324828" y="5853493"/>
            <a:ext cx="548151" cy="548151"/>
          </a:xfrm>
          <a:prstGeom prst="star4">
            <a:avLst>
              <a:gd name="adj" fmla="val 18849"/>
            </a:avLst>
          </a:prstGeom>
          <a:noFill/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8" name="Star: 4 Points 37">
            <a:extLst>
              <a:ext uri="{FF2B5EF4-FFF2-40B4-BE49-F238E27FC236}">
                <a16:creationId xmlns:a16="http://schemas.microsoft.com/office/drawing/2014/main" id="{E71165E3-5DE2-4A1F-8899-1BB5220E3679}"/>
              </a:ext>
            </a:extLst>
          </p:cNvPr>
          <p:cNvSpPr/>
          <p:nvPr/>
        </p:nvSpPr>
        <p:spPr>
          <a:xfrm>
            <a:off x="10966046" y="5855226"/>
            <a:ext cx="548151" cy="548151"/>
          </a:xfrm>
          <a:prstGeom prst="star4">
            <a:avLst>
              <a:gd name="adj" fmla="val 18849"/>
            </a:avLst>
          </a:prstGeom>
          <a:noFill/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C8D2BF2-9CAB-4238-8DC8-09B68052F25C}"/>
              </a:ext>
            </a:extLst>
          </p:cNvPr>
          <p:cNvSpPr/>
          <p:nvPr/>
        </p:nvSpPr>
        <p:spPr>
          <a:xfrm>
            <a:off x="-529843" y="-199301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DE5A3-2F86-4FDC-9517-DF4595DD9689}"/>
              </a:ext>
            </a:extLst>
          </p:cNvPr>
          <p:cNvSpPr txBox="1"/>
          <p:nvPr/>
        </p:nvSpPr>
        <p:spPr>
          <a:xfrm>
            <a:off x="8228758" y="999791"/>
            <a:ext cx="547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 - JENIS PENELITIAN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7C9E94-B413-4F59-95E0-B6A398042C5E}"/>
              </a:ext>
            </a:extLst>
          </p:cNvPr>
          <p:cNvSpPr txBox="1"/>
          <p:nvPr/>
        </p:nvSpPr>
        <p:spPr>
          <a:xfrm>
            <a:off x="1076467" y="2374137"/>
            <a:ext cx="4780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rgbClr val="E0E4EE"/>
                  </a:solidFill>
                </a:ln>
                <a:noFill/>
              </a:rPr>
              <a:t>PENELITIAN BERDASARKAN TUJUAN</a:t>
            </a:r>
          </a:p>
        </p:txBody>
      </p:sp>
      <p:sp>
        <p:nvSpPr>
          <p:cNvPr id="7" name="Star: 4 Points 6">
            <a:extLst>
              <a:ext uri="{FF2B5EF4-FFF2-40B4-BE49-F238E27FC236}">
                <a16:creationId xmlns:a16="http://schemas.microsoft.com/office/drawing/2014/main" id="{ACFD4208-7809-40DB-9A8A-BF2446E32A36}"/>
              </a:ext>
            </a:extLst>
          </p:cNvPr>
          <p:cNvSpPr/>
          <p:nvPr/>
        </p:nvSpPr>
        <p:spPr>
          <a:xfrm>
            <a:off x="-730024" y="-84647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tar: 4 Points 34">
            <a:extLst>
              <a:ext uri="{FF2B5EF4-FFF2-40B4-BE49-F238E27FC236}">
                <a16:creationId xmlns:a16="http://schemas.microsoft.com/office/drawing/2014/main" id="{49DCC75D-71F0-4014-8052-6B8FDBE12601}"/>
              </a:ext>
            </a:extLst>
          </p:cNvPr>
          <p:cNvSpPr/>
          <p:nvPr/>
        </p:nvSpPr>
        <p:spPr>
          <a:xfrm>
            <a:off x="10387418" y="-75759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tar: 4 Points 35">
            <a:extLst>
              <a:ext uri="{FF2B5EF4-FFF2-40B4-BE49-F238E27FC236}">
                <a16:creationId xmlns:a16="http://schemas.microsoft.com/office/drawing/2014/main" id="{62783270-2191-4F8C-B9E2-C5F834B45935}"/>
              </a:ext>
            </a:extLst>
          </p:cNvPr>
          <p:cNvSpPr/>
          <p:nvPr/>
        </p:nvSpPr>
        <p:spPr>
          <a:xfrm>
            <a:off x="-730025" y="5019219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28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E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944535" y="63641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037510" y="630983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508519" y="44641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654849" y="68154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42887" y="3895341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2112487" y="517144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30B45-0E53-47A2-8D90-D7E505A1120E}"/>
              </a:ext>
            </a:extLst>
          </p:cNvPr>
          <p:cNvSpPr txBox="1"/>
          <p:nvPr/>
        </p:nvSpPr>
        <p:spPr>
          <a:xfrm>
            <a:off x="7226300" y="-149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9C6595-3849-4420-8A9D-86F3A5575444}"/>
              </a:ext>
            </a:extLst>
          </p:cNvPr>
          <p:cNvSpPr txBox="1"/>
          <p:nvPr/>
        </p:nvSpPr>
        <p:spPr>
          <a:xfrm>
            <a:off x="1034303" y="1344191"/>
            <a:ext cx="100613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BASIC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Basic Research (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Dasar) </a:t>
            </a:r>
            <a:r>
              <a:rPr lang="en-US" dirty="0" err="1">
                <a:solidFill>
                  <a:srgbClr val="E0E4EE"/>
                </a:solidFill>
              </a:rPr>
              <a:t>disebut</a:t>
            </a:r>
            <a:r>
              <a:rPr lang="en-US" dirty="0">
                <a:solidFill>
                  <a:srgbClr val="E0E4EE"/>
                </a:solidFill>
              </a:rPr>
              <a:t> juga pure research (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murni</a:t>
            </a:r>
            <a:r>
              <a:rPr lang="en-US" dirty="0">
                <a:solidFill>
                  <a:srgbClr val="E0E4EE"/>
                </a:solidFill>
              </a:rPr>
              <a:t>) </a:t>
            </a:r>
            <a:r>
              <a:rPr lang="en-US" dirty="0" err="1">
                <a:solidFill>
                  <a:srgbClr val="E0E4EE"/>
                </a:solidFill>
              </a:rPr>
              <a:t>atau</a:t>
            </a:r>
            <a:r>
              <a:rPr lang="en-US" dirty="0">
                <a:solidFill>
                  <a:srgbClr val="E0E4EE"/>
                </a:solidFill>
              </a:rPr>
              <a:t> fundamental research (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pokok</a:t>
            </a:r>
            <a:r>
              <a:rPr lang="en-US" dirty="0">
                <a:solidFill>
                  <a:srgbClr val="E0E4EE"/>
                </a:solidFill>
              </a:rPr>
              <a:t>), di mana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diperuntukan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bagi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pengembangan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ilmu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pengetahuan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serta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diarahkan</a:t>
            </a:r>
            <a:r>
              <a:rPr lang="en-US" dirty="0">
                <a:solidFill>
                  <a:srgbClr val="E0E4EE"/>
                </a:solidFill>
              </a:rPr>
              <a:t> pada </a:t>
            </a:r>
            <a:r>
              <a:rPr lang="en-US" dirty="0" err="1">
                <a:solidFill>
                  <a:srgbClr val="E0E4EE"/>
                </a:solidFill>
              </a:rPr>
              <a:t>pengembangan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teori-teori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ada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atau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menemukan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teori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baru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APPLIED RESEARCH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Terapan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jenis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hasilnya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langsung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diterapkan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memecahkan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permasalahan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dihadapi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b="1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EVALUATIF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Evaluatif</a:t>
            </a:r>
            <a:r>
              <a:rPr lang="en-US" dirty="0">
                <a:solidFill>
                  <a:srgbClr val="E0E4EE"/>
                </a:solidFill>
              </a:rPr>
              <a:t> pada </a:t>
            </a:r>
            <a:r>
              <a:rPr lang="en-US" dirty="0" err="1">
                <a:solidFill>
                  <a:srgbClr val="E0E4EE"/>
                </a:solidFill>
              </a:rPr>
              <a:t>dasarnya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bagian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terapan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namun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tujuannya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dibedakan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terapan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7160B9-5C64-4CC7-BEBD-BCE936DFD5DE}"/>
              </a:ext>
            </a:extLst>
          </p:cNvPr>
          <p:cNvSpPr/>
          <p:nvPr/>
        </p:nvSpPr>
        <p:spPr>
          <a:xfrm>
            <a:off x="-239122" y="4131960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ar: 4 Points 3">
            <a:extLst>
              <a:ext uri="{FF2B5EF4-FFF2-40B4-BE49-F238E27FC236}">
                <a16:creationId xmlns:a16="http://schemas.microsoft.com/office/drawing/2014/main" id="{68B64FFC-9E30-4D66-92BB-400AD6239133}"/>
              </a:ext>
            </a:extLst>
          </p:cNvPr>
          <p:cNvSpPr/>
          <p:nvPr/>
        </p:nvSpPr>
        <p:spPr>
          <a:xfrm>
            <a:off x="9683610" y="5867589"/>
            <a:ext cx="548151" cy="548151"/>
          </a:xfrm>
          <a:prstGeom prst="star4">
            <a:avLst>
              <a:gd name="adj" fmla="val 18849"/>
            </a:avLst>
          </a:prstGeom>
          <a:solidFill>
            <a:srgbClr val="5A5E90"/>
          </a:solidFill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Star: 4 Points 36">
            <a:extLst>
              <a:ext uri="{FF2B5EF4-FFF2-40B4-BE49-F238E27FC236}">
                <a16:creationId xmlns:a16="http://schemas.microsoft.com/office/drawing/2014/main" id="{E424FD16-D70D-4158-A9CC-09835D198819}"/>
              </a:ext>
            </a:extLst>
          </p:cNvPr>
          <p:cNvSpPr/>
          <p:nvPr/>
        </p:nvSpPr>
        <p:spPr>
          <a:xfrm>
            <a:off x="10324828" y="5853493"/>
            <a:ext cx="548151" cy="548151"/>
          </a:xfrm>
          <a:prstGeom prst="star4">
            <a:avLst>
              <a:gd name="adj" fmla="val 18849"/>
            </a:avLst>
          </a:prstGeom>
          <a:noFill/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8" name="Star: 4 Points 37">
            <a:extLst>
              <a:ext uri="{FF2B5EF4-FFF2-40B4-BE49-F238E27FC236}">
                <a16:creationId xmlns:a16="http://schemas.microsoft.com/office/drawing/2014/main" id="{E71165E3-5DE2-4A1F-8899-1BB5220E3679}"/>
              </a:ext>
            </a:extLst>
          </p:cNvPr>
          <p:cNvSpPr/>
          <p:nvPr/>
        </p:nvSpPr>
        <p:spPr>
          <a:xfrm>
            <a:off x="10966046" y="5855226"/>
            <a:ext cx="548151" cy="548151"/>
          </a:xfrm>
          <a:prstGeom prst="star4">
            <a:avLst>
              <a:gd name="adj" fmla="val 18849"/>
            </a:avLst>
          </a:prstGeom>
          <a:noFill/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C8D2BF2-9CAB-4238-8DC8-09B68052F25C}"/>
              </a:ext>
            </a:extLst>
          </p:cNvPr>
          <p:cNvSpPr/>
          <p:nvPr/>
        </p:nvSpPr>
        <p:spPr>
          <a:xfrm>
            <a:off x="-529843" y="-199301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DE5A3-2F86-4FDC-9517-DF4595DD9689}"/>
              </a:ext>
            </a:extLst>
          </p:cNvPr>
          <p:cNvSpPr txBox="1"/>
          <p:nvPr/>
        </p:nvSpPr>
        <p:spPr>
          <a:xfrm>
            <a:off x="8228758" y="999791"/>
            <a:ext cx="547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 - JENIS PENELITIAN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7C9E94-B413-4F59-95E0-B6A398042C5E}"/>
              </a:ext>
            </a:extLst>
          </p:cNvPr>
          <p:cNvSpPr txBox="1"/>
          <p:nvPr/>
        </p:nvSpPr>
        <p:spPr>
          <a:xfrm>
            <a:off x="1076467" y="2374137"/>
            <a:ext cx="4780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rgbClr val="E0E4EE"/>
                  </a:solidFill>
                </a:ln>
                <a:noFill/>
              </a:rPr>
              <a:t>PENELITIAN BERDASARKAN TUJUAN</a:t>
            </a:r>
          </a:p>
        </p:txBody>
      </p:sp>
      <p:sp>
        <p:nvSpPr>
          <p:cNvPr id="7" name="Star: 4 Points 6">
            <a:extLst>
              <a:ext uri="{FF2B5EF4-FFF2-40B4-BE49-F238E27FC236}">
                <a16:creationId xmlns:a16="http://schemas.microsoft.com/office/drawing/2014/main" id="{ACFD4208-7809-40DB-9A8A-BF2446E32A36}"/>
              </a:ext>
            </a:extLst>
          </p:cNvPr>
          <p:cNvSpPr/>
          <p:nvPr/>
        </p:nvSpPr>
        <p:spPr>
          <a:xfrm>
            <a:off x="-730024" y="-84647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tar: 4 Points 34">
            <a:extLst>
              <a:ext uri="{FF2B5EF4-FFF2-40B4-BE49-F238E27FC236}">
                <a16:creationId xmlns:a16="http://schemas.microsoft.com/office/drawing/2014/main" id="{49DCC75D-71F0-4014-8052-6B8FDBE12601}"/>
              </a:ext>
            </a:extLst>
          </p:cNvPr>
          <p:cNvSpPr/>
          <p:nvPr/>
        </p:nvSpPr>
        <p:spPr>
          <a:xfrm>
            <a:off x="10387418" y="-75759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tar: 4 Points 35">
            <a:extLst>
              <a:ext uri="{FF2B5EF4-FFF2-40B4-BE49-F238E27FC236}">
                <a16:creationId xmlns:a16="http://schemas.microsoft.com/office/drawing/2014/main" id="{62783270-2191-4F8C-B9E2-C5F834B45935}"/>
              </a:ext>
            </a:extLst>
          </p:cNvPr>
          <p:cNvSpPr/>
          <p:nvPr/>
        </p:nvSpPr>
        <p:spPr>
          <a:xfrm>
            <a:off x="-730025" y="5019219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631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E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2944535" y="63641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037510" y="630983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508519" y="44641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3654849" y="68154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4042887" y="3895341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2112487" y="517144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30B45-0E53-47A2-8D90-D7E505A1120E}"/>
              </a:ext>
            </a:extLst>
          </p:cNvPr>
          <p:cNvSpPr txBox="1"/>
          <p:nvPr/>
        </p:nvSpPr>
        <p:spPr>
          <a:xfrm>
            <a:off x="7226300" y="-149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9C6595-3849-4420-8A9D-86F3A5575444}"/>
              </a:ext>
            </a:extLst>
          </p:cNvPr>
          <p:cNvSpPr txBox="1"/>
          <p:nvPr/>
        </p:nvSpPr>
        <p:spPr>
          <a:xfrm>
            <a:off x="1034303" y="201790"/>
            <a:ext cx="100613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BASIC RESEARCH</a:t>
            </a:r>
          </a:p>
          <a:p>
            <a:pPr algn="just"/>
            <a:r>
              <a:rPr lang="en-US" dirty="0">
                <a:solidFill>
                  <a:srgbClr val="E0E4EE"/>
                </a:solidFill>
              </a:rPr>
              <a:t>Basic Research (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Dasar) </a:t>
            </a:r>
            <a:r>
              <a:rPr lang="en-US" dirty="0" err="1">
                <a:solidFill>
                  <a:srgbClr val="E0E4EE"/>
                </a:solidFill>
              </a:rPr>
              <a:t>disebut</a:t>
            </a:r>
            <a:r>
              <a:rPr lang="en-US" dirty="0">
                <a:solidFill>
                  <a:srgbClr val="E0E4EE"/>
                </a:solidFill>
              </a:rPr>
              <a:t> juga pure research (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murni</a:t>
            </a:r>
            <a:r>
              <a:rPr lang="en-US" dirty="0">
                <a:solidFill>
                  <a:srgbClr val="E0E4EE"/>
                </a:solidFill>
              </a:rPr>
              <a:t>) </a:t>
            </a:r>
            <a:r>
              <a:rPr lang="en-US" dirty="0" err="1">
                <a:solidFill>
                  <a:srgbClr val="E0E4EE"/>
                </a:solidFill>
              </a:rPr>
              <a:t>atau</a:t>
            </a:r>
            <a:r>
              <a:rPr lang="en-US" dirty="0">
                <a:solidFill>
                  <a:srgbClr val="E0E4EE"/>
                </a:solidFill>
              </a:rPr>
              <a:t> fundamental research (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pokok</a:t>
            </a:r>
            <a:r>
              <a:rPr lang="en-US" dirty="0">
                <a:solidFill>
                  <a:srgbClr val="E0E4EE"/>
                </a:solidFill>
              </a:rPr>
              <a:t>), di mana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diperuntukan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bagi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pengembangan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suatu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ilmu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pengetahuan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serta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diarahkan</a:t>
            </a:r>
            <a:r>
              <a:rPr lang="en-US" dirty="0">
                <a:solidFill>
                  <a:srgbClr val="E0E4EE"/>
                </a:solidFill>
              </a:rPr>
              <a:t> pada </a:t>
            </a:r>
            <a:r>
              <a:rPr lang="en-US" dirty="0" err="1">
                <a:solidFill>
                  <a:srgbClr val="E0E4EE"/>
                </a:solidFill>
              </a:rPr>
              <a:t>pengembangan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teori-teori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ada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atau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menemukan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teori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baru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APPLIED RESEARCH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Terapan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adalah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satu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jenis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hasilnya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secara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langsung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diterapkan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untuk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memecahkan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permasalahan</a:t>
            </a:r>
            <a:r>
              <a:rPr lang="en-US" dirty="0">
                <a:solidFill>
                  <a:srgbClr val="E0E4EE"/>
                </a:solidFill>
              </a:rPr>
              <a:t> yang </a:t>
            </a:r>
            <a:r>
              <a:rPr lang="en-US" dirty="0" err="1">
                <a:solidFill>
                  <a:srgbClr val="E0E4EE"/>
                </a:solidFill>
              </a:rPr>
              <a:t>dihadapi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b="1" dirty="0">
              <a:solidFill>
                <a:srgbClr val="E0E4EE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E0E4EE"/>
                </a:solidFill>
              </a:rPr>
              <a:t>PENELITIAN EVALUATIF</a:t>
            </a:r>
          </a:p>
          <a:p>
            <a:pPr algn="just"/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Evaluatif</a:t>
            </a:r>
            <a:r>
              <a:rPr lang="en-US" dirty="0">
                <a:solidFill>
                  <a:srgbClr val="E0E4EE"/>
                </a:solidFill>
              </a:rPr>
              <a:t> pada </a:t>
            </a:r>
            <a:r>
              <a:rPr lang="en-US" dirty="0" err="1">
                <a:solidFill>
                  <a:srgbClr val="E0E4EE"/>
                </a:solidFill>
              </a:rPr>
              <a:t>dasarnya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merupakan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bagian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terapan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namun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tujuannya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dapat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dibedakan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dari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penelitian</a:t>
            </a:r>
            <a:r>
              <a:rPr lang="en-US" dirty="0">
                <a:solidFill>
                  <a:srgbClr val="E0E4EE"/>
                </a:solidFill>
              </a:rPr>
              <a:t> </a:t>
            </a:r>
            <a:r>
              <a:rPr lang="en-US" dirty="0" err="1">
                <a:solidFill>
                  <a:srgbClr val="E0E4EE"/>
                </a:solidFill>
              </a:rPr>
              <a:t>terapan</a:t>
            </a:r>
            <a:r>
              <a:rPr lang="en-US" dirty="0">
                <a:solidFill>
                  <a:srgbClr val="E0E4EE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E0E4EE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7160B9-5C64-4CC7-BEBD-BCE936DFD5DE}"/>
              </a:ext>
            </a:extLst>
          </p:cNvPr>
          <p:cNvSpPr/>
          <p:nvPr/>
        </p:nvSpPr>
        <p:spPr>
          <a:xfrm>
            <a:off x="-239122" y="4131960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ar: 4 Points 3">
            <a:extLst>
              <a:ext uri="{FF2B5EF4-FFF2-40B4-BE49-F238E27FC236}">
                <a16:creationId xmlns:a16="http://schemas.microsoft.com/office/drawing/2014/main" id="{68B64FFC-9E30-4D66-92BB-400AD6239133}"/>
              </a:ext>
            </a:extLst>
          </p:cNvPr>
          <p:cNvSpPr/>
          <p:nvPr/>
        </p:nvSpPr>
        <p:spPr>
          <a:xfrm>
            <a:off x="9683610" y="5867589"/>
            <a:ext cx="548151" cy="548151"/>
          </a:xfrm>
          <a:prstGeom prst="star4">
            <a:avLst>
              <a:gd name="adj" fmla="val 18849"/>
            </a:avLst>
          </a:prstGeom>
          <a:solidFill>
            <a:srgbClr val="5A5E90"/>
          </a:solidFill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Star: 4 Points 36">
            <a:extLst>
              <a:ext uri="{FF2B5EF4-FFF2-40B4-BE49-F238E27FC236}">
                <a16:creationId xmlns:a16="http://schemas.microsoft.com/office/drawing/2014/main" id="{E424FD16-D70D-4158-A9CC-09835D198819}"/>
              </a:ext>
            </a:extLst>
          </p:cNvPr>
          <p:cNvSpPr/>
          <p:nvPr/>
        </p:nvSpPr>
        <p:spPr>
          <a:xfrm>
            <a:off x="10324828" y="5853493"/>
            <a:ext cx="548151" cy="548151"/>
          </a:xfrm>
          <a:prstGeom prst="star4">
            <a:avLst>
              <a:gd name="adj" fmla="val 18849"/>
            </a:avLst>
          </a:prstGeom>
          <a:noFill/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8" name="Star: 4 Points 37">
            <a:extLst>
              <a:ext uri="{FF2B5EF4-FFF2-40B4-BE49-F238E27FC236}">
                <a16:creationId xmlns:a16="http://schemas.microsoft.com/office/drawing/2014/main" id="{E71165E3-5DE2-4A1F-8899-1BB5220E3679}"/>
              </a:ext>
            </a:extLst>
          </p:cNvPr>
          <p:cNvSpPr/>
          <p:nvPr/>
        </p:nvSpPr>
        <p:spPr>
          <a:xfrm>
            <a:off x="10966046" y="5855226"/>
            <a:ext cx="548151" cy="548151"/>
          </a:xfrm>
          <a:prstGeom prst="star4">
            <a:avLst>
              <a:gd name="adj" fmla="val 18849"/>
            </a:avLst>
          </a:prstGeom>
          <a:noFill/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C8D2BF2-9CAB-4238-8DC8-09B68052F25C}"/>
              </a:ext>
            </a:extLst>
          </p:cNvPr>
          <p:cNvSpPr/>
          <p:nvPr/>
        </p:nvSpPr>
        <p:spPr>
          <a:xfrm>
            <a:off x="-529843" y="-199301"/>
            <a:ext cx="12192000" cy="2962659"/>
          </a:xfrm>
          <a:prstGeom prst="rect">
            <a:avLst/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DE5A3-2F86-4FDC-9517-DF4595DD9689}"/>
              </a:ext>
            </a:extLst>
          </p:cNvPr>
          <p:cNvSpPr txBox="1"/>
          <p:nvPr/>
        </p:nvSpPr>
        <p:spPr>
          <a:xfrm>
            <a:off x="8228758" y="999791"/>
            <a:ext cx="547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 - JENIS PENELITIAN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7C9E94-B413-4F59-95E0-B6A398042C5E}"/>
              </a:ext>
            </a:extLst>
          </p:cNvPr>
          <p:cNvSpPr txBox="1"/>
          <p:nvPr/>
        </p:nvSpPr>
        <p:spPr>
          <a:xfrm>
            <a:off x="1076467" y="2374137"/>
            <a:ext cx="4780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rgbClr val="E0E4EE"/>
                  </a:solidFill>
                </a:ln>
                <a:noFill/>
              </a:rPr>
              <a:t>PENELITIAN BERDASARKAN TUJUAN</a:t>
            </a:r>
          </a:p>
        </p:txBody>
      </p:sp>
      <p:sp>
        <p:nvSpPr>
          <p:cNvPr id="7" name="Star: 4 Points 6">
            <a:extLst>
              <a:ext uri="{FF2B5EF4-FFF2-40B4-BE49-F238E27FC236}">
                <a16:creationId xmlns:a16="http://schemas.microsoft.com/office/drawing/2014/main" id="{ACFD4208-7809-40DB-9A8A-BF2446E32A36}"/>
              </a:ext>
            </a:extLst>
          </p:cNvPr>
          <p:cNvSpPr/>
          <p:nvPr/>
        </p:nvSpPr>
        <p:spPr>
          <a:xfrm>
            <a:off x="-730024" y="-84647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tar: 4 Points 34">
            <a:extLst>
              <a:ext uri="{FF2B5EF4-FFF2-40B4-BE49-F238E27FC236}">
                <a16:creationId xmlns:a16="http://schemas.microsoft.com/office/drawing/2014/main" id="{49DCC75D-71F0-4014-8052-6B8FDBE12601}"/>
              </a:ext>
            </a:extLst>
          </p:cNvPr>
          <p:cNvSpPr/>
          <p:nvPr/>
        </p:nvSpPr>
        <p:spPr>
          <a:xfrm>
            <a:off x="10387418" y="-757595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tar: 4 Points 35">
            <a:extLst>
              <a:ext uri="{FF2B5EF4-FFF2-40B4-BE49-F238E27FC236}">
                <a16:creationId xmlns:a16="http://schemas.microsoft.com/office/drawing/2014/main" id="{62783270-2191-4F8C-B9E2-C5F834B45935}"/>
              </a:ext>
            </a:extLst>
          </p:cNvPr>
          <p:cNvSpPr/>
          <p:nvPr/>
        </p:nvSpPr>
        <p:spPr>
          <a:xfrm>
            <a:off x="-730025" y="5019219"/>
            <a:ext cx="2549477" cy="2549477"/>
          </a:xfrm>
          <a:prstGeom prst="star4">
            <a:avLst/>
          </a:prstGeom>
          <a:solidFill>
            <a:srgbClr val="E0E4E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85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Top Corners Rounded 23">
            <a:extLst>
              <a:ext uri="{FF2B5EF4-FFF2-40B4-BE49-F238E27FC236}">
                <a16:creationId xmlns:a16="http://schemas.microsoft.com/office/drawing/2014/main" id="{66CF8AA3-2103-4FCE-8196-DB1044213029}"/>
              </a:ext>
            </a:extLst>
          </p:cNvPr>
          <p:cNvSpPr/>
          <p:nvPr/>
        </p:nvSpPr>
        <p:spPr>
          <a:xfrm rot="12937850" flipH="1" flipV="1">
            <a:off x="-2971684" y="3849403"/>
            <a:ext cx="914400" cy="660385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A5E9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F1B53D-BD39-40A5-B25B-02DE2085B7BE}"/>
              </a:ext>
            </a:extLst>
          </p:cNvPr>
          <p:cNvSpPr txBox="1"/>
          <p:nvPr/>
        </p:nvSpPr>
        <p:spPr>
          <a:xfrm>
            <a:off x="6729660" y="404420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RAGAM PENELITIAN</a:t>
            </a: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130D6712-ACC1-44B8-9D7A-E36F0F86F683}"/>
              </a:ext>
            </a:extLst>
          </p:cNvPr>
          <p:cNvSpPr/>
          <p:nvPr/>
        </p:nvSpPr>
        <p:spPr>
          <a:xfrm>
            <a:off x="6765637" y="838199"/>
            <a:ext cx="4216401" cy="5181601"/>
          </a:xfrm>
          <a:prstGeom prst="round2SameRect">
            <a:avLst>
              <a:gd name="adj1" fmla="val 50000"/>
              <a:gd name="adj2" fmla="val 0"/>
            </a:avLst>
          </a:prstGeom>
          <a:blipFill>
            <a:blip r:embed="rId2"/>
            <a:stretch>
              <a:fillRect/>
            </a:stretch>
          </a:blipFill>
          <a:ln w="76200">
            <a:solidFill>
              <a:srgbClr val="353755"/>
            </a:solidFill>
          </a:ln>
          <a:effectLst>
            <a:outerShdw blurRad="9271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1A3307E-B058-455E-8BF6-8D7C7A1627DB}"/>
              </a:ext>
            </a:extLst>
          </p:cNvPr>
          <p:cNvSpPr/>
          <p:nvPr/>
        </p:nvSpPr>
        <p:spPr>
          <a:xfrm>
            <a:off x="6853358" y="4628975"/>
            <a:ext cx="595745" cy="584775"/>
          </a:xfrm>
          <a:prstGeom prst="roundRect">
            <a:avLst>
              <a:gd name="adj" fmla="val 16831"/>
            </a:avLst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DFB76-0588-4963-811C-F27930B6507B}"/>
              </a:ext>
            </a:extLst>
          </p:cNvPr>
          <p:cNvSpPr txBox="1"/>
          <p:nvPr/>
        </p:nvSpPr>
        <p:spPr>
          <a:xfrm>
            <a:off x="6930658" y="4867502"/>
            <a:ext cx="441146" cy="107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" b="1" dirty="0">
                <a:ln>
                  <a:solidFill>
                    <a:srgbClr val="E0E4EE"/>
                  </a:solidFill>
                </a:ln>
                <a:noFill/>
                <a:latin typeface="Arial" panose="020B0604020202020204" pitchFamily="34" charset="0"/>
                <a:cs typeface="Arial" panose="020B0604020202020204" pitchFamily="34" charset="0"/>
              </a:rPr>
              <a:t>DALAM BIDANG TEKNOLOGI INFORMASI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8D66B2E-8F29-4FF6-9D7F-A07AFFB187E9}"/>
              </a:ext>
            </a:extLst>
          </p:cNvPr>
          <p:cNvSpPr/>
          <p:nvPr/>
        </p:nvSpPr>
        <p:spPr>
          <a:xfrm>
            <a:off x="6912704" y="4682836"/>
            <a:ext cx="477054" cy="477054"/>
          </a:xfrm>
          <a:prstGeom prst="ellipse">
            <a:avLst/>
          </a:prstGeom>
          <a:solidFill>
            <a:srgbClr val="6F73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Top Corners Rounded 22">
            <a:extLst>
              <a:ext uri="{FF2B5EF4-FFF2-40B4-BE49-F238E27FC236}">
                <a16:creationId xmlns:a16="http://schemas.microsoft.com/office/drawing/2014/main" id="{57EB9F45-9BA1-4F12-AC40-2945B0392CB6}"/>
              </a:ext>
            </a:extLst>
          </p:cNvPr>
          <p:cNvSpPr/>
          <p:nvPr/>
        </p:nvSpPr>
        <p:spPr>
          <a:xfrm rot="12937850">
            <a:off x="4972957" y="-3796462"/>
            <a:ext cx="914400" cy="381399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A5E9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F624F4F-F18E-407C-B152-7DAA5EA0220D}"/>
              </a:ext>
            </a:extLst>
          </p:cNvPr>
          <p:cNvSpPr/>
          <p:nvPr/>
        </p:nvSpPr>
        <p:spPr>
          <a:xfrm>
            <a:off x="3415487" y="-1908061"/>
            <a:ext cx="914400" cy="914400"/>
          </a:xfrm>
          <a:prstGeom prst="ellipse">
            <a:avLst/>
          </a:prstGeom>
          <a:solidFill>
            <a:srgbClr val="5A5E9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896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79B848C-ABBB-4BBD-8B6E-A5F49432B3C6}"/>
              </a:ext>
            </a:extLst>
          </p:cNvPr>
          <p:cNvSpPr txBox="1"/>
          <p:nvPr/>
        </p:nvSpPr>
        <p:spPr>
          <a:xfrm>
            <a:off x="15141512" y="1997869"/>
            <a:ext cx="3049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 w="19050">
                  <a:noFill/>
                </a:ln>
                <a:solidFill>
                  <a:srgbClr val="5BD3C7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E5A2DF-1386-40C7-852B-AC1D468895B0}"/>
              </a:ext>
            </a:extLst>
          </p:cNvPr>
          <p:cNvSpPr txBox="1"/>
          <p:nvPr/>
        </p:nvSpPr>
        <p:spPr>
          <a:xfrm>
            <a:off x="15854717" y="2582644"/>
            <a:ext cx="4654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4F4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KONSEP DASAR DAN RAGAM PENELITIAN DALAM BIDANG 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3AC2E3-AAEE-40A9-BD05-C33556A41E6E}"/>
              </a:ext>
            </a:extLst>
          </p:cNvPr>
          <p:cNvSpPr txBox="1"/>
          <p:nvPr/>
        </p:nvSpPr>
        <p:spPr>
          <a:xfrm>
            <a:off x="18182163" y="3846600"/>
            <a:ext cx="4654892" cy="10618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 </a:t>
            </a:r>
            <a:r>
              <a:rPr lang="en-US" sz="1050" b="1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Presentasikan</a:t>
            </a:r>
            <a:r>
              <a:rPr lang="en-US" sz="1050" b="1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Oleh:</a:t>
            </a:r>
          </a:p>
          <a:p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A. A.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Bagus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Premananta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Kumara (210030487)</a:t>
            </a:r>
          </a:p>
          <a:p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Kadek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Adi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Astawa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(220030190)</a:t>
            </a:r>
          </a:p>
          <a:p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Wayan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Chandra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Permana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(220030053)</a:t>
            </a:r>
          </a:p>
          <a:p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Chantico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Denny Putra (220030349)</a:t>
            </a:r>
          </a:p>
          <a:p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Putu Eka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Yuda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050" dirty="0" err="1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Mahendra</a:t>
            </a:r>
            <a:r>
              <a:rPr lang="en-US" sz="1050" dirty="0">
                <a:solidFill>
                  <a:srgbClr val="E0E4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(220030488)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F4C29A4-3BDF-4DBC-ADD9-3830789A8BD6}"/>
              </a:ext>
            </a:extLst>
          </p:cNvPr>
          <p:cNvCxnSpPr/>
          <p:nvPr/>
        </p:nvCxnSpPr>
        <p:spPr>
          <a:xfrm>
            <a:off x="17404527" y="3343275"/>
            <a:ext cx="3907104" cy="0"/>
          </a:xfrm>
          <a:prstGeom prst="line">
            <a:avLst/>
          </a:prstGeom>
          <a:ln w="28575">
            <a:solidFill>
              <a:srgbClr val="F4F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2AED60D-B622-4743-97B9-064C9982FBCC}"/>
              </a:ext>
            </a:extLst>
          </p:cNvPr>
          <p:cNvSpPr/>
          <p:nvPr/>
        </p:nvSpPr>
        <p:spPr>
          <a:xfrm>
            <a:off x="-1775513" y="-5601566"/>
            <a:ext cx="16441015" cy="16441015"/>
          </a:xfrm>
          <a:prstGeom prst="ellipse">
            <a:avLst/>
          </a:prstGeom>
          <a:solidFill>
            <a:srgbClr val="E0E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EAA43DFC-D197-4ABA-8BB9-038C2FEADF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10738371"/>
                  </p:ext>
                </p:extLst>
              </p:nvPr>
            </p:nvGraphicFramePr>
            <p:xfrm rot="21242885">
              <a:off x="-5909081" y="1504939"/>
              <a:ext cx="6225720" cy="11518535"/>
            </p:xfrm>
            <a:graphic>
              <a:graphicData uri="http://schemas.microsoft.com/office/drawing/2017/model3d">
                <am3d:model3d r:embed="rId2">
                  <am3d:spPr>
                    <a:xfrm rot="21242885">
                      <a:off x="0" y="0"/>
                      <a:ext cx="6225720" cy="11518535"/>
                    </a:xfrm>
                    <a:prstGeom prst="rect">
                      <a:avLst/>
                    </a:prstGeom>
                  </am3d:spPr>
                  <am3d:camera>
                    <am3d:pos x="0" y="0" z="662242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92" d="1000000"/>
                    <am3d:preTrans dx="-10710520" dy="-17999108" dz="14241599"/>
                    <am3d:scale>
                      <am3d:sx n="1000000" d="1000000"/>
                      <am3d:sy n="1000000" d="1000000"/>
                      <am3d:sz n="1000000" d="1000000"/>
                    </am3d:scale>
                    <am3d:rot ax="-1353287" ay="392950" az="-16273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0507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EAA43DFC-D197-4ABA-8BB9-038C2FEADF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1242885">
                <a:off x="-5909081" y="1504939"/>
                <a:ext cx="6225720" cy="11518535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23D4023-3DFE-4DDB-A197-4893D6173A47}"/>
              </a:ext>
            </a:extLst>
          </p:cNvPr>
          <p:cNvSpPr txBox="1"/>
          <p:nvPr/>
        </p:nvSpPr>
        <p:spPr>
          <a:xfrm>
            <a:off x="6139542" y="3176178"/>
            <a:ext cx="2691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3300628" y="3167390"/>
            <a:ext cx="2839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449707" y="3828942"/>
            <a:ext cx="2690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622557" y="4490494"/>
            <a:ext cx="3517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4344183" y="5152046"/>
            <a:ext cx="1795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2688281" y="5813597"/>
            <a:ext cx="3451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-1058181" y="3828942"/>
            <a:ext cx="14702972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9736238-049E-4204-988B-E1FAA9AF07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5907" y="-14904332"/>
            <a:ext cx="9022032" cy="13526244"/>
          </a:xfrm>
          <a:prstGeom prst="rect">
            <a:avLst/>
          </a:prstGeom>
        </p:spPr>
      </p:pic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-1319790" y="161189"/>
            <a:ext cx="14702972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7A8F0F2-F41E-4B76-9B96-CAD1A53CA7CB}"/>
              </a:ext>
            </a:extLst>
          </p:cNvPr>
          <p:cNvSpPr/>
          <p:nvPr/>
        </p:nvSpPr>
        <p:spPr>
          <a:xfrm>
            <a:off x="15854717" y="-13365055"/>
            <a:ext cx="10651804" cy="13526244"/>
          </a:xfrm>
          <a:custGeom>
            <a:avLst/>
            <a:gdLst>
              <a:gd name="connsiteX0" fmla="*/ 8894450 w 10651804"/>
              <a:gd name="connsiteY0" fmla="*/ 4521012 h 13526244"/>
              <a:gd name="connsiteX1" fmla="*/ 8623312 w 10651804"/>
              <a:gd name="connsiteY1" fmla="*/ 4633321 h 13526244"/>
              <a:gd name="connsiteX2" fmla="*/ 2786049 w 10651804"/>
              <a:gd name="connsiteY2" fmla="*/ 10470585 h 13526244"/>
              <a:gd name="connsiteX3" fmla="*/ 2786049 w 10651804"/>
              <a:gd name="connsiteY3" fmla="*/ 11012861 h 13526244"/>
              <a:gd name="connsiteX4" fmla="*/ 4141708 w 10651804"/>
              <a:gd name="connsiteY4" fmla="*/ 12368518 h 13526244"/>
              <a:gd name="connsiteX5" fmla="*/ 10521246 w 10651804"/>
              <a:gd name="connsiteY5" fmla="*/ 5988979 h 13526244"/>
              <a:gd name="connsiteX6" fmla="*/ 9165588 w 10651804"/>
              <a:gd name="connsiteY6" fmla="*/ 4633321 h 13526244"/>
              <a:gd name="connsiteX7" fmla="*/ 8894450 w 10651804"/>
              <a:gd name="connsiteY7" fmla="*/ 4521012 h 13526244"/>
              <a:gd name="connsiteX8" fmla="*/ 6096644 w 10651804"/>
              <a:gd name="connsiteY8" fmla="*/ 3551407 h 13526244"/>
              <a:gd name="connsiteX9" fmla="*/ 5804282 w 10651804"/>
              <a:gd name="connsiteY9" fmla="*/ 3672507 h 13526244"/>
              <a:gd name="connsiteX10" fmla="*/ 9466 w 10651804"/>
              <a:gd name="connsiteY10" fmla="*/ 9467323 h 13526244"/>
              <a:gd name="connsiteX11" fmla="*/ 9465 w 10651804"/>
              <a:gd name="connsiteY11" fmla="*/ 10052046 h 13526244"/>
              <a:gd name="connsiteX12" fmla="*/ 1471238 w 10651804"/>
              <a:gd name="connsiteY12" fmla="*/ 11513820 h 13526244"/>
              <a:gd name="connsiteX13" fmla="*/ 7850778 w 10651804"/>
              <a:gd name="connsiteY13" fmla="*/ 5134279 h 13526244"/>
              <a:gd name="connsiteX14" fmla="*/ 6389004 w 10651804"/>
              <a:gd name="connsiteY14" fmla="*/ 3672507 h 13526244"/>
              <a:gd name="connsiteX15" fmla="*/ 6096644 w 10651804"/>
              <a:gd name="connsiteY15" fmla="*/ 3551407 h 13526244"/>
              <a:gd name="connsiteX16" fmla="*/ 6420522 w 10651804"/>
              <a:gd name="connsiteY16" fmla="*/ 185086 h 13526244"/>
              <a:gd name="connsiteX17" fmla="*/ 6194842 w 10651804"/>
              <a:gd name="connsiteY17" fmla="*/ 278566 h 13526244"/>
              <a:gd name="connsiteX18" fmla="*/ 266664 w 10651804"/>
              <a:gd name="connsiteY18" fmla="*/ 6206744 h 13526244"/>
              <a:gd name="connsiteX19" fmla="*/ 266664 w 10651804"/>
              <a:gd name="connsiteY19" fmla="*/ 6658105 h 13526244"/>
              <a:gd name="connsiteX20" fmla="*/ 1395039 w 10651804"/>
              <a:gd name="connsiteY20" fmla="*/ 7786480 h 13526244"/>
              <a:gd name="connsiteX21" fmla="*/ 7774578 w 10651804"/>
              <a:gd name="connsiteY21" fmla="*/ 1406941 h 13526244"/>
              <a:gd name="connsiteX22" fmla="*/ 6646202 w 10651804"/>
              <a:gd name="connsiteY22" fmla="*/ 278566 h 13526244"/>
              <a:gd name="connsiteX23" fmla="*/ 6420522 w 10651804"/>
              <a:gd name="connsiteY23" fmla="*/ 185086 h 13526244"/>
              <a:gd name="connsiteX24" fmla="*/ 0 w 10651804"/>
              <a:gd name="connsiteY24" fmla="*/ 0 h 13526244"/>
              <a:gd name="connsiteX25" fmla="*/ 10651804 w 10651804"/>
              <a:gd name="connsiteY25" fmla="*/ 0 h 13526244"/>
              <a:gd name="connsiteX26" fmla="*/ 10651804 w 10651804"/>
              <a:gd name="connsiteY26" fmla="*/ 13526244 h 13526244"/>
              <a:gd name="connsiteX27" fmla="*/ 0 w 10651804"/>
              <a:gd name="connsiteY27" fmla="*/ 13526244 h 13526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651804" h="13526244">
                <a:moveTo>
                  <a:pt x="8894450" y="4521012"/>
                </a:moveTo>
                <a:cubicBezTo>
                  <a:pt x="8796318" y="4521012"/>
                  <a:pt x="8698186" y="4558449"/>
                  <a:pt x="8623312" y="4633321"/>
                </a:cubicBezTo>
                <a:lnTo>
                  <a:pt x="2786049" y="10470585"/>
                </a:lnTo>
                <a:lnTo>
                  <a:pt x="2786049" y="11012861"/>
                </a:lnTo>
                <a:lnTo>
                  <a:pt x="4141708" y="12368518"/>
                </a:lnTo>
                <a:lnTo>
                  <a:pt x="10521246" y="5988979"/>
                </a:lnTo>
                <a:lnTo>
                  <a:pt x="9165588" y="4633321"/>
                </a:lnTo>
                <a:cubicBezTo>
                  <a:pt x="9090716" y="4558449"/>
                  <a:pt x="8992584" y="4521012"/>
                  <a:pt x="8894450" y="4521012"/>
                </a:cubicBezTo>
                <a:close/>
                <a:moveTo>
                  <a:pt x="6096644" y="3551407"/>
                </a:moveTo>
                <a:cubicBezTo>
                  <a:pt x="5990830" y="3551407"/>
                  <a:pt x="5885016" y="3591773"/>
                  <a:pt x="5804282" y="3672507"/>
                </a:cubicBezTo>
                <a:lnTo>
                  <a:pt x="9466" y="9467323"/>
                </a:lnTo>
                <a:lnTo>
                  <a:pt x="9465" y="10052046"/>
                </a:lnTo>
                <a:lnTo>
                  <a:pt x="1471238" y="11513820"/>
                </a:lnTo>
                <a:lnTo>
                  <a:pt x="7850778" y="5134279"/>
                </a:lnTo>
                <a:lnTo>
                  <a:pt x="6389004" y="3672507"/>
                </a:lnTo>
                <a:cubicBezTo>
                  <a:pt x="6308272" y="3591773"/>
                  <a:pt x="6202458" y="3551407"/>
                  <a:pt x="6096644" y="3551407"/>
                </a:cubicBezTo>
                <a:close/>
                <a:moveTo>
                  <a:pt x="6420522" y="185086"/>
                </a:moveTo>
                <a:cubicBezTo>
                  <a:pt x="6338842" y="185086"/>
                  <a:pt x="6257162" y="216245"/>
                  <a:pt x="6194842" y="278566"/>
                </a:cubicBezTo>
                <a:lnTo>
                  <a:pt x="266664" y="6206744"/>
                </a:lnTo>
                <a:lnTo>
                  <a:pt x="266664" y="6658105"/>
                </a:lnTo>
                <a:lnTo>
                  <a:pt x="1395039" y="7786480"/>
                </a:lnTo>
                <a:lnTo>
                  <a:pt x="7774578" y="1406941"/>
                </a:lnTo>
                <a:lnTo>
                  <a:pt x="6646202" y="278566"/>
                </a:lnTo>
                <a:cubicBezTo>
                  <a:pt x="6583882" y="216246"/>
                  <a:pt x="6502202" y="185086"/>
                  <a:pt x="6420522" y="185086"/>
                </a:cubicBezTo>
                <a:close/>
                <a:moveTo>
                  <a:pt x="0" y="0"/>
                </a:moveTo>
                <a:lnTo>
                  <a:pt x="10651804" y="0"/>
                </a:lnTo>
                <a:lnTo>
                  <a:pt x="10651804" y="13526244"/>
                </a:lnTo>
                <a:lnTo>
                  <a:pt x="0" y="13526244"/>
                </a:lnTo>
                <a:close/>
              </a:path>
            </a:pathLst>
          </a:custGeom>
          <a:solidFill>
            <a:srgbClr val="E0E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5CEB25-697C-4A90-93F9-492593549519}"/>
              </a:ext>
            </a:extLst>
          </p:cNvPr>
          <p:cNvSpPr/>
          <p:nvPr/>
        </p:nvSpPr>
        <p:spPr>
          <a:xfrm>
            <a:off x="15854717" y="161189"/>
            <a:ext cx="10700983" cy="5514077"/>
          </a:xfrm>
          <a:prstGeom prst="rect">
            <a:avLst/>
          </a:prstGeom>
          <a:solidFill>
            <a:srgbClr val="E0E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04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AF31168-BE27-40E4-ACE2-41A8A0903392}"/>
              </a:ext>
            </a:extLst>
          </p:cNvPr>
          <p:cNvSpPr txBox="1"/>
          <p:nvPr/>
        </p:nvSpPr>
        <p:spPr>
          <a:xfrm>
            <a:off x="1757559" y="3979548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RAGAM PENELITIAN</a:t>
            </a:r>
          </a:p>
        </p:txBody>
      </p:sp>
      <p:sp>
        <p:nvSpPr>
          <p:cNvPr id="24" name="Rectangle: Top Corners Rounded 23">
            <a:extLst>
              <a:ext uri="{FF2B5EF4-FFF2-40B4-BE49-F238E27FC236}">
                <a16:creationId xmlns:a16="http://schemas.microsoft.com/office/drawing/2014/main" id="{66CF8AA3-2103-4FCE-8196-DB1044213029}"/>
              </a:ext>
            </a:extLst>
          </p:cNvPr>
          <p:cNvSpPr/>
          <p:nvPr/>
        </p:nvSpPr>
        <p:spPr>
          <a:xfrm rot="12937850" flipH="1" flipV="1">
            <a:off x="-1059755" y="1488632"/>
            <a:ext cx="914400" cy="660385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A5E9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130D6712-ACC1-44B8-9D7A-E36F0F86F683}"/>
              </a:ext>
            </a:extLst>
          </p:cNvPr>
          <p:cNvSpPr/>
          <p:nvPr/>
        </p:nvSpPr>
        <p:spPr>
          <a:xfrm>
            <a:off x="6765637" y="838199"/>
            <a:ext cx="4216401" cy="5181601"/>
          </a:xfrm>
          <a:prstGeom prst="round2SameRect">
            <a:avLst>
              <a:gd name="adj1" fmla="val 50000"/>
              <a:gd name="adj2" fmla="val 0"/>
            </a:avLst>
          </a:prstGeom>
          <a:blipFill>
            <a:blip r:embed="rId2"/>
            <a:stretch>
              <a:fillRect/>
            </a:stretch>
          </a:blipFill>
          <a:ln w="76200">
            <a:solidFill>
              <a:srgbClr val="353755"/>
            </a:solidFill>
          </a:ln>
          <a:effectLst>
            <a:outerShdw blurRad="9271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5C74F4A-8B7D-41DA-8902-A195FC989FDF}"/>
              </a:ext>
            </a:extLst>
          </p:cNvPr>
          <p:cNvSpPr/>
          <p:nvPr/>
        </p:nvSpPr>
        <p:spPr>
          <a:xfrm>
            <a:off x="1300360" y="4618183"/>
            <a:ext cx="6163304" cy="584775"/>
          </a:xfrm>
          <a:prstGeom prst="roundRect">
            <a:avLst>
              <a:gd name="adj" fmla="val 50000"/>
            </a:avLst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DFB76-0588-4963-811C-F27930B6507B}"/>
              </a:ext>
            </a:extLst>
          </p:cNvPr>
          <p:cNvSpPr txBox="1"/>
          <p:nvPr/>
        </p:nvSpPr>
        <p:spPr>
          <a:xfrm>
            <a:off x="1757559" y="4725905"/>
            <a:ext cx="478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rgbClr val="E0E4EE"/>
                  </a:solidFill>
                </a:ln>
                <a:noFill/>
                <a:latin typeface="Arial" panose="020B0604020202020204" pitchFamily="34" charset="0"/>
                <a:cs typeface="Arial" panose="020B0604020202020204" pitchFamily="34" charset="0"/>
              </a:rPr>
              <a:t>DALAM BIDANG TEKNOLOGI INFORMASI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8D66B2E-8F29-4FF6-9D7F-A07AFFB187E9}"/>
              </a:ext>
            </a:extLst>
          </p:cNvPr>
          <p:cNvSpPr/>
          <p:nvPr/>
        </p:nvSpPr>
        <p:spPr>
          <a:xfrm>
            <a:off x="6927264" y="4672044"/>
            <a:ext cx="477054" cy="477054"/>
          </a:xfrm>
          <a:prstGeom prst="ellipse">
            <a:avLst/>
          </a:prstGeom>
          <a:solidFill>
            <a:srgbClr val="6F73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Top Corners Rounded 22">
            <a:extLst>
              <a:ext uri="{FF2B5EF4-FFF2-40B4-BE49-F238E27FC236}">
                <a16:creationId xmlns:a16="http://schemas.microsoft.com/office/drawing/2014/main" id="{57EB9F45-9BA1-4F12-AC40-2945B0392CB6}"/>
              </a:ext>
            </a:extLst>
          </p:cNvPr>
          <p:cNvSpPr/>
          <p:nvPr/>
        </p:nvSpPr>
        <p:spPr>
          <a:xfrm rot="12937850">
            <a:off x="2719285" y="-701356"/>
            <a:ext cx="914400" cy="381399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A5E9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F624F4F-F18E-407C-B152-7DAA5EA0220D}"/>
              </a:ext>
            </a:extLst>
          </p:cNvPr>
          <p:cNvSpPr/>
          <p:nvPr/>
        </p:nvSpPr>
        <p:spPr>
          <a:xfrm>
            <a:off x="1161815" y="1187045"/>
            <a:ext cx="914400" cy="914400"/>
          </a:xfrm>
          <a:prstGeom prst="ellipse">
            <a:avLst/>
          </a:prstGeom>
          <a:solidFill>
            <a:srgbClr val="5A5E9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D2C2686C-276F-46BD-8476-F26168711A20}"/>
              </a:ext>
            </a:extLst>
          </p:cNvPr>
          <p:cNvSpPr/>
          <p:nvPr/>
        </p:nvSpPr>
        <p:spPr>
          <a:xfrm rot="12937850">
            <a:off x="13157725" y="-8553738"/>
            <a:ext cx="4275574" cy="884340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A5E9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0F9F2B-DD3F-4F9A-9BAA-EBF40E00A231}"/>
              </a:ext>
            </a:extLst>
          </p:cNvPr>
          <p:cNvSpPr txBox="1"/>
          <p:nvPr/>
        </p:nvSpPr>
        <p:spPr>
          <a:xfrm>
            <a:off x="-4530036" y="2273397"/>
            <a:ext cx="401658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Pengembangan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berbagai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bentuk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bentuk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Cerdas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Cerdas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SistemKontrol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lainnya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Contoh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Judul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/>
            <a:endParaRPr lang="en-US" sz="1400" dirty="0">
              <a:solidFill>
                <a:srgbClr val="E0E4E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Analisis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Perancangan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Penjualan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Berbasis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Desain Tata Kelola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Kampus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Kerangka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Kerangka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COBIT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Pengembangan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Penjualan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Berbasis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41C161-D517-46DE-BFC9-8662DA40C0D3}"/>
              </a:ext>
            </a:extLst>
          </p:cNvPr>
          <p:cNvSpPr txBox="1"/>
          <p:nvPr/>
        </p:nvSpPr>
        <p:spPr>
          <a:xfrm>
            <a:off x="-4528860" y="1797427"/>
            <a:ext cx="4412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 BERORIENTASI PRODUK</a:t>
            </a:r>
          </a:p>
        </p:txBody>
      </p:sp>
    </p:spTree>
    <p:extLst>
      <p:ext uri="{BB962C8B-B14F-4D97-AF65-F5344CB8AC3E}">
        <p14:creationId xmlns:p14="http://schemas.microsoft.com/office/powerpoint/2010/main" val="652324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AF31168-BE27-40E4-ACE2-41A8A0903392}"/>
              </a:ext>
            </a:extLst>
          </p:cNvPr>
          <p:cNvSpPr txBox="1"/>
          <p:nvPr/>
        </p:nvSpPr>
        <p:spPr>
          <a:xfrm rot="18301775">
            <a:off x="2337593" y="-3063911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RAGAM PENELITIAN</a:t>
            </a:r>
          </a:p>
        </p:txBody>
      </p:sp>
      <p:sp>
        <p:nvSpPr>
          <p:cNvPr id="24" name="Rectangle: Top Corners Rounded 23">
            <a:extLst>
              <a:ext uri="{FF2B5EF4-FFF2-40B4-BE49-F238E27FC236}">
                <a16:creationId xmlns:a16="http://schemas.microsoft.com/office/drawing/2014/main" id="{66CF8AA3-2103-4FCE-8196-DB1044213029}"/>
              </a:ext>
            </a:extLst>
          </p:cNvPr>
          <p:cNvSpPr/>
          <p:nvPr/>
        </p:nvSpPr>
        <p:spPr>
          <a:xfrm rot="12937850" flipH="1" flipV="1">
            <a:off x="-3310846" y="3823935"/>
            <a:ext cx="914400" cy="660385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A5E9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130D6712-ACC1-44B8-9D7A-E36F0F86F683}"/>
              </a:ext>
            </a:extLst>
          </p:cNvPr>
          <p:cNvSpPr/>
          <p:nvPr/>
        </p:nvSpPr>
        <p:spPr>
          <a:xfrm>
            <a:off x="6685898" y="-9047436"/>
            <a:ext cx="4216401" cy="5181601"/>
          </a:xfrm>
          <a:prstGeom prst="round2SameRect">
            <a:avLst>
              <a:gd name="adj1" fmla="val 50000"/>
              <a:gd name="adj2" fmla="val 0"/>
            </a:avLst>
          </a:prstGeom>
          <a:blipFill>
            <a:blip r:embed="rId2"/>
            <a:stretch>
              <a:fillRect/>
            </a:stretch>
          </a:blipFill>
          <a:ln w="76200">
            <a:solidFill>
              <a:srgbClr val="353755"/>
            </a:solidFill>
          </a:ln>
          <a:effectLst>
            <a:outerShdw blurRad="9271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5C74F4A-8B7D-41DA-8902-A195FC989FDF}"/>
              </a:ext>
            </a:extLst>
          </p:cNvPr>
          <p:cNvSpPr/>
          <p:nvPr/>
        </p:nvSpPr>
        <p:spPr>
          <a:xfrm rot="18301775">
            <a:off x="2335123" y="-3069723"/>
            <a:ext cx="6163304" cy="584775"/>
          </a:xfrm>
          <a:prstGeom prst="roundRect">
            <a:avLst>
              <a:gd name="adj" fmla="val 50000"/>
            </a:avLst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DFB76-0588-4963-811C-F27930B6507B}"/>
              </a:ext>
            </a:extLst>
          </p:cNvPr>
          <p:cNvSpPr txBox="1"/>
          <p:nvPr/>
        </p:nvSpPr>
        <p:spPr>
          <a:xfrm rot="18301775">
            <a:off x="2923342" y="-2813252"/>
            <a:ext cx="478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rgbClr val="E0E4EE"/>
                  </a:solidFill>
                </a:ln>
                <a:noFill/>
                <a:latin typeface="Arial" panose="020B0604020202020204" pitchFamily="34" charset="0"/>
                <a:cs typeface="Arial" panose="020B0604020202020204" pitchFamily="34" charset="0"/>
              </a:rPr>
              <a:t>DALAM BIDANG TEKNOLOGI INFORMASI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8D66B2E-8F29-4FF6-9D7F-A07AFFB187E9}"/>
              </a:ext>
            </a:extLst>
          </p:cNvPr>
          <p:cNvSpPr/>
          <p:nvPr/>
        </p:nvSpPr>
        <p:spPr>
          <a:xfrm rot="18301775">
            <a:off x="7518772" y="-5707123"/>
            <a:ext cx="477054" cy="477054"/>
          </a:xfrm>
          <a:prstGeom prst="ellipse">
            <a:avLst/>
          </a:prstGeom>
          <a:solidFill>
            <a:srgbClr val="6F73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Top Corners Rounded 22">
            <a:extLst>
              <a:ext uri="{FF2B5EF4-FFF2-40B4-BE49-F238E27FC236}">
                <a16:creationId xmlns:a16="http://schemas.microsoft.com/office/drawing/2014/main" id="{57EB9F45-9BA1-4F12-AC40-2945B0392CB6}"/>
              </a:ext>
            </a:extLst>
          </p:cNvPr>
          <p:cNvSpPr/>
          <p:nvPr/>
        </p:nvSpPr>
        <p:spPr>
          <a:xfrm rot="10956405">
            <a:off x="4316929" y="-6602121"/>
            <a:ext cx="914400" cy="381399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A5E9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F624F4F-F18E-407C-B152-7DAA5EA0220D}"/>
              </a:ext>
            </a:extLst>
          </p:cNvPr>
          <p:cNvSpPr/>
          <p:nvPr/>
        </p:nvSpPr>
        <p:spPr>
          <a:xfrm>
            <a:off x="-1089276" y="3522348"/>
            <a:ext cx="914400" cy="914400"/>
          </a:xfrm>
          <a:prstGeom prst="ellipse">
            <a:avLst/>
          </a:prstGeom>
          <a:solidFill>
            <a:srgbClr val="5A5E9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86784378-A8F9-4251-B145-89488CCB0CEC}"/>
              </a:ext>
            </a:extLst>
          </p:cNvPr>
          <p:cNvSpPr/>
          <p:nvPr/>
        </p:nvSpPr>
        <p:spPr>
          <a:xfrm rot="12937850">
            <a:off x="7592462" y="-2210994"/>
            <a:ext cx="4275574" cy="8843402"/>
          </a:xfrm>
          <a:prstGeom prst="round2SameRect">
            <a:avLst>
              <a:gd name="adj1" fmla="val 50000"/>
              <a:gd name="adj2" fmla="val 0"/>
            </a:avLst>
          </a:prstGeom>
          <a:blipFill dpi="0" rotWithShape="0">
            <a:blip r:embed="rId3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2A9BDE-CA56-42E8-BDBB-2F02C1931847}"/>
              </a:ext>
            </a:extLst>
          </p:cNvPr>
          <p:cNvSpPr txBox="1"/>
          <p:nvPr/>
        </p:nvSpPr>
        <p:spPr>
          <a:xfrm>
            <a:off x="1003300" y="2273397"/>
            <a:ext cx="401658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Pengembangan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berbagai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bentuk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bentuk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Cerdas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Cerdas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SistemKontrol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lainnya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Contoh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Judul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/>
            <a:endParaRPr lang="en-US" sz="1400" dirty="0">
              <a:solidFill>
                <a:srgbClr val="E0E4E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Analisis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Perancangan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Penjualan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Berbasis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Desain Tata Kelola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Kampus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Kerangka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Kerangka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COBIT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Pengembangan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Penjualan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Berbasis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441830-BD85-4642-BE79-2812E9DDA4A1}"/>
              </a:ext>
            </a:extLst>
          </p:cNvPr>
          <p:cNvSpPr txBox="1"/>
          <p:nvPr/>
        </p:nvSpPr>
        <p:spPr>
          <a:xfrm>
            <a:off x="1004476" y="1797427"/>
            <a:ext cx="4412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 BERORIENTASI PRODUK</a:t>
            </a:r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2F8A0FF1-3D55-4C6E-91DA-0221CD0B0C9E}"/>
              </a:ext>
            </a:extLst>
          </p:cNvPr>
          <p:cNvSpPr/>
          <p:nvPr/>
        </p:nvSpPr>
        <p:spPr>
          <a:xfrm rot="12937850" flipH="1" flipV="1">
            <a:off x="-4801004" y="6558146"/>
            <a:ext cx="4275574" cy="8843402"/>
          </a:xfrm>
          <a:prstGeom prst="round2SameRect">
            <a:avLst>
              <a:gd name="adj1" fmla="val 50000"/>
              <a:gd name="adj2" fmla="val 0"/>
            </a:avLst>
          </a:prstGeom>
          <a:blipFill dpi="0" rotWithShape="0">
            <a:blip r:embed="rId4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B92B22-70C1-4A5E-A838-BFC91426CEB6}"/>
              </a:ext>
            </a:extLst>
          </p:cNvPr>
          <p:cNvSpPr txBox="1"/>
          <p:nvPr/>
        </p:nvSpPr>
        <p:spPr>
          <a:xfrm>
            <a:off x="12480178" y="2762567"/>
            <a:ext cx="449567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Uji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Penerapan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Akurasi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Model/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Algoritma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Komputasi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(Soft Computing/Data Mining/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Penunjang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Keputusan,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dll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Contoh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Judul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/>
            <a:endParaRPr lang="en-US" sz="1400" dirty="0">
              <a:solidFill>
                <a:srgbClr val="E0E4E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Penunjang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Keputusan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Pemilihan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Karyawan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Berprestasi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AHP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Prediksi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Perencanaan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Stok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Penjualan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Algoritma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Neural Network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Diagnosa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Penyakit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Pada Gigi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Algoritma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DFS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AD0359-2162-4246-B89C-0527A604B8FE}"/>
              </a:ext>
            </a:extLst>
          </p:cNvPr>
          <p:cNvSpPr txBox="1"/>
          <p:nvPr/>
        </p:nvSpPr>
        <p:spPr>
          <a:xfrm>
            <a:off x="12481354" y="2286597"/>
            <a:ext cx="5002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 BERORIENTASI NON-PRODUK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7F9B1B-59B9-472E-83FA-60DB4801FBC0}"/>
              </a:ext>
            </a:extLst>
          </p:cNvPr>
          <p:cNvSpPr txBox="1"/>
          <p:nvPr/>
        </p:nvSpPr>
        <p:spPr>
          <a:xfrm>
            <a:off x="-4530036" y="2273397"/>
            <a:ext cx="401658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Pengembangan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berbagai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bentuk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bentuk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Cerdas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Cerdas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SistemKontrol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lainnya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Contoh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Judul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/>
            <a:endParaRPr lang="en-US" sz="1400" dirty="0">
              <a:solidFill>
                <a:srgbClr val="E0E4E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Analisis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Perancangan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Penjualan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Berbasis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Desain Tata Kelola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Kampus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Kerangka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Kerangka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COBIT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Pengembangan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Penjualan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Berbasis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A542F5-2BE9-402D-86C6-63D2ECEE369F}"/>
              </a:ext>
            </a:extLst>
          </p:cNvPr>
          <p:cNvSpPr txBox="1"/>
          <p:nvPr/>
        </p:nvSpPr>
        <p:spPr>
          <a:xfrm>
            <a:off x="-4528860" y="1797427"/>
            <a:ext cx="4412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 BERORIENTASI PRODUK</a:t>
            </a:r>
          </a:p>
        </p:txBody>
      </p:sp>
    </p:spTree>
    <p:extLst>
      <p:ext uri="{BB962C8B-B14F-4D97-AF65-F5344CB8AC3E}">
        <p14:creationId xmlns:p14="http://schemas.microsoft.com/office/powerpoint/2010/main" val="321259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AF31168-BE27-40E4-ACE2-41A8A0903392}"/>
              </a:ext>
            </a:extLst>
          </p:cNvPr>
          <p:cNvSpPr txBox="1"/>
          <p:nvPr/>
        </p:nvSpPr>
        <p:spPr>
          <a:xfrm rot="18301775">
            <a:off x="2337593" y="-3063911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RAGAM PENELITIAN</a:t>
            </a: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130D6712-ACC1-44B8-9D7A-E36F0F86F683}"/>
              </a:ext>
            </a:extLst>
          </p:cNvPr>
          <p:cNvSpPr/>
          <p:nvPr/>
        </p:nvSpPr>
        <p:spPr>
          <a:xfrm>
            <a:off x="6685898" y="-9047436"/>
            <a:ext cx="4216401" cy="5181601"/>
          </a:xfrm>
          <a:prstGeom prst="round2SameRect">
            <a:avLst>
              <a:gd name="adj1" fmla="val 50000"/>
              <a:gd name="adj2" fmla="val 0"/>
            </a:avLst>
          </a:prstGeom>
          <a:blipFill>
            <a:blip r:embed="rId2"/>
            <a:stretch>
              <a:fillRect/>
            </a:stretch>
          </a:blipFill>
          <a:ln w="76200">
            <a:solidFill>
              <a:srgbClr val="353755"/>
            </a:solidFill>
          </a:ln>
          <a:effectLst>
            <a:outerShdw blurRad="9271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5C74F4A-8B7D-41DA-8902-A195FC989FDF}"/>
              </a:ext>
            </a:extLst>
          </p:cNvPr>
          <p:cNvSpPr/>
          <p:nvPr/>
        </p:nvSpPr>
        <p:spPr>
          <a:xfrm rot="18301775">
            <a:off x="2335123" y="-3069723"/>
            <a:ext cx="6163304" cy="584775"/>
          </a:xfrm>
          <a:prstGeom prst="roundRect">
            <a:avLst>
              <a:gd name="adj" fmla="val 50000"/>
            </a:avLst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DFB76-0588-4963-811C-F27930B6507B}"/>
              </a:ext>
            </a:extLst>
          </p:cNvPr>
          <p:cNvSpPr txBox="1"/>
          <p:nvPr/>
        </p:nvSpPr>
        <p:spPr>
          <a:xfrm rot="18301775">
            <a:off x="2923342" y="-2813252"/>
            <a:ext cx="478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rgbClr val="E0E4EE"/>
                  </a:solidFill>
                </a:ln>
                <a:noFill/>
                <a:latin typeface="Arial" panose="020B0604020202020204" pitchFamily="34" charset="0"/>
                <a:cs typeface="Arial" panose="020B0604020202020204" pitchFamily="34" charset="0"/>
              </a:rPr>
              <a:t>DALAM BIDANG TEKNOLOGI INFORMASI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8D66B2E-8F29-4FF6-9D7F-A07AFFB187E9}"/>
              </a:ext>
            </a:extLst>
          </p:cNvPr>
          <p:cNvSpPr/>
          <p:nvPr/>
        </p:nvSpPr>
        <p:spPr>
          <a:xfrm rot="18301775">
            <a:off x="7518772" y="-5707123"/>
            <a:ext cx="477054" cy="477054"/>
          </a:xfrm>
          <a:prstGeom prst="ellipse">
            <a:avLst/>
          </a:prstGeom>
          <a:solidFill>
            <a:srgbClr val="6F73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Top Corners Rounded 22">
            <a:extLst>
              <a:ext uri="{FF2B5EF4-FFF2-40B4-BE49-F238E27FC236}">
                <a16:creationId xmlns:a16="http://schemas.microsoft.com/office/drawing/2014/main" id="{57EB9F45-9BA1-4F12-AC40-2945B0392CB6}"/>
              </a:ext>
            </a:extLst>
          </p:cNvPr>
          <p:cNvSpPr/>
          <p:nvPr/>
        </p:nvSpPr>
        <p:spPr>
          <a:xfrm rot="10956405">
            <a:off x="4316929" y="-6602121"/>
            <a:ext cx="914400" cy="381399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A5E9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86784378-A8F9-4251-B145-89488CCB0CEC}"/>
              </a:ext>
            </a:extLst>
          </p:cNvPr>
          <p:cNvSpPr/>
          <p:nvPr/>
        </p:nvSpPr>
        <p:spPr>
          <a:xfrm rot="12937850" flipH="1" flipV="1">
            <a:off x="249968" y="331517"/>
            <a:ext cx="4275574" cy="8843402"/>
          </a:xfrm>
          <a:prstGeom prst="round2SameRect">
            <a:avLst>
              <a:gd name="adj1" fmla="val 50000"/>
              <a:gd name="adj2" fmla="val 0"/>
            </a:avLst>
          </a:prstGeom>
          <a:blipFill dpi="0" rotWithShape="0">
            <a:blip r:embed="rId3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2A9BDE-CA56-42E8-BDBB-2F02C1931847}"/>
              </a:ext>
            </a:extLst>
          </p:cNvPr>
          <p:cNvSpPr txBox="1"/>
          <p:nvPr/>
        </p:nvSpPr>
        <p:spPr>
          <a:xfrm>
            <a:off x="6684722" y="2762567"/>
            <a:ext cx="449567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Uji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Penerapan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Akurasi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Model/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Algoritma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Komputasi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(Soft Computing/Data Mining/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Penunjang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Keputusan,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dll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Contoh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Judul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/>
            <a:endParaRPr lang="en-US" sz="1400" dirty="0">
              <a:solidFill>
                <a:srgbClr val="E0E4E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Penunjang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Keputusan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Pemilihan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Karyawan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Berprestasi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AHP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Prediksi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Perencanaan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Stok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Penjualan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Algoritma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Neural Network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Diagnosa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Penyakit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Pada Gigi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Algoritma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DFS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441830-BD85-4642-BE79-2812E9DDA4A1}"/>
              </a:ext>
            </a:extLst>
          </p:cNvPr>
          <p:cNvSpPr txBox="1"/>
          <p:nvPr/>
        </p:nvSpPr>
        <p:spPr>
          <a:xfrm>
            <a:off x="6701230" y="2058479"/>
            <a:ext cx="3412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 BERORIENTASI </a:t>
            </a:r>
          </a:p>
          <a:p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NON-PRODUK (NON-SOSIAL)</a:t>
            </a: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EC6FE64E-648A-40BC-9349-2DD77544051F}"/>
              </a:ext>
            </a:extLst>
          </p:cNvPr>
          <p:cNvSpPr/>
          <p:nvPr/>
        </p:nvSpPr>
        <p:spPr>
          <a:xfrm rot="12937850">
            <a:off x="13461841" y="-8132822"/>
            <a:ext cx="4275574" cy="8843402"/>
          </a:xfrm>
          <a:prstGeom prst="round2SameRect">
            <a:avLst>
              <a:gd name="adj1" fmla="val 50000"/>
              <a:gd name="adj2" fmla="val 0"/>
            </a:avLst>
          </a:prstGeom>
          <a:blipFill dpi="0" rotWithShape="0">
            <a:blip r:embed="rId4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43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AF31168-BE27-40E4-ACE2-41A8A0903392}"/>
              </a:ext>
            </a:extLst>
          </p:cNvPr>
          <p:cNvSpPr txBox="1"/>
          <p:nvPr/>
        </p:nvSpPr>
        <p:spPr>
          <a:xfrm rot="18301775">
            <a:off x="2337593" y="-3063911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RAGAM PENELITIAN</a:t>
            </a: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130D6712-ACC1-44B8-9D7A-E36F0F86F683}"/>
              </a:ext>
            </a:extLst>
          </p:cNvPr>
          <p:cNvSpPr/>
          <p:nvPr/>
        </p:nvSpPr>
        <p:spPr>
          <a:xfrm>
            <a:off x="6685898" y="-9047436"/>
            <a:ext cx="4216401" cy="5181601"/>
          </a:xfrm>
          <a:prstGeom prst="round2SameRect">
            <a:avLst>
              <a:gd name="adj1" fmla="val 50000"/>
              <a:gd name="adj2" fmla="val 0"/>
            </a:avLst>
          </a:prstGeom>
          <a:blipFill>
            <a:blip r:embed="rId2"/>
            <a:stretch>
              <a:fillRect/>
            </a:stretch>
          </a:blipFill>
          <a:ln w="76200">
            <a:solidFill>
              <a:srgbClr val="353755"/>
            </a:solidFill>
          </a:ln>
          <a:effectLst>
            <a:outerShdw blurRad="9271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5C74F4A-8B7D-41DA-8902-A195FC989FDF}"/>
              </a:ext>
            </a:extLst>
          </p:cNvPr>
          <p:cNvSpPr/>
          <p:nvPr/>
        </p:nvSpPr>
        <p:spPr>
          <a:xfrm rot="18301775">
            <a:off x="2335123" y="-3069723"/>
            <a:ext cx="6163304" cy="584775"/>
          </a:xfrm>
          <a:prstGeom prst="roundRect">
            <a:avLst>
              <a:gd name="adj" fmla="val 50000"/>
            </a:avLst>
          </a:prstGeom>
          <a:solidFill>
            <a:srgbClr val="5A5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DFB76-0588-4963-811C-F27930B6507B}"/>
              </a:ext>
            </a:extLst>
          </p:cNvPr>
          <p:cNvSpPr txBox="1"/>
          <p:nvPr/>
        </p:nvSpPr>
        <p:spPr>
          <a:xfrm rot="18301775">
            <a:off x="2923342" y="-2813252"/>
            <a:ext cx="478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rgbClr val="E0E4EE"/>
                  </a:solidFill>
                </a:ln>
                <a:noFill/>
                <a:latin typeface="Arial" panose="020B0604020202020204" pitchFamily="34" charset="0"/>
                <a:cs typeface="Arial" panose="020B0604020202020204" pitchFamily="34" charset="0"/>
              </a:rPr>
              <a:t>DALAM BIDANG TEKNOLOGI INFORMASI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8D66B2E-8F29-4FF6-9D7F-A07AFFB187E9}"/>
              </a:ext>
            </a:extLst>
          </p:cNvPr>
          <p:cNvSpPr/>
          <p:nvPr/>
        </p:nvSpPr>
        <p:spPr>
          <a:xfrm rot="18301775">
            <a:off x="7518772" y="-5707123"/>
            <a:ext cx="477054" cy="477054"/>
          </a:xfrm>
          <a:prstGeom prst="ellipse">
            <a:avLst/>
          </a:prstGeom>
          <a:solidFill>
            <a:srgbClr val="6F73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Top Corners Rounded 22">
            <a:extLst>
              <a:ext uri="{FF2B5EF4-FFF2-40B4-BE49-F238E27FC236}">
                <a16:creationId xmlns:a16="http://schemas.microsoft.com/office/drawing/2014/main" id="{57EB9F45-9BA1-4F12-AC40-2945B0392CB6}"/>
              </a:ext>
            </a:extLst>
          </p:cNvPr>
          <p:cNvSpPr/>
          <p:nvPr/>
        </p:nvSpPr>
        <p:spPr>
          <a:xfrm rot="10956405">
            <a:off x="4316929" y="-6602121"/>
            <a:ext cx="914400" cy="381399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A5E9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86784378-A8F9-4251-B145-89488CCB0CEC}"/>
              </a:ext>
            </a:extLst>
          </p:cNvPr>
          <p:cNvSpPr/>
          <p:nvPr/>
        </p:nvSpPr>
        <p:spPr>
          <a:xfrm rot="12937850" flipH="1" flipV="1">
            <a:off x="-4975175" y="6485574"/>
            <a:ext cx="4275574" cy="8843402"/>
          </a:xfrm>
          <a:prstGeom prst="round2SameRect">
            <a:avLst>
              <a:gd name="adj1" fmla="val 50000"/>
              <a:gd name="adj2" fmla="val 0"/>
            </a:avLst>
          </a:prstGeom>
          <a:blipFill dpi="0" rotWithShape="0">
            <a:blip r:embed="rId3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2A9BDE-CA56-42E8-BDBB-2F02C1931847}"/>
              </a:ext>
            </a:extLst>
          </p:cNvPr>
          <p:cNvSpPr txBox="1"/>
          <p:nvPr/>
        </p:nvSpPr>
        <p:spPr>
          <a:xfrm>
            <a:off x="1005338" y="2791595"/>
            <a:ext cx="382791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Penelitian-penelitian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bidang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IT pada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Ranah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Sosial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Kemasyarakatan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Contoh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Judul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/>
            <a:endParaRPr lang="en-US" sz="1400" dirty="0">
              <a:solidFill>
                <a:srgbClr val="E0E4E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Analisis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dampak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penggunaan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Teknologi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Pembelajaran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Sekolah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Dasar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Pengaruh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penggunaan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Media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Sosial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meningkatkan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kekerabatan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Warga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Komplek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Perumahan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Mandiri</a:t>
            </a:r>
            <a:endParaRPr lang="en-US" sz="1400" dirty="0">
              <a:solidFill>
                <a:srgbClr val="E0E4E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441830-BD85-4642-BE79-2812E9DDA4A1}"/>
              </a:ext>
            </a:extLst>
          </p:cNvPr>
          <p:cNvSpPr txBox="1"/>
          <p:nvPr/>
        </p:nvSpPr>
        <p:spPr>
          <a:xfrm>
            <a:off x="1021846" y="2087507"/>
            <a:ext cx="3412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 BERORIENTASI </a:t>
            </a:r>
          </a:p>
          <a:p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NON-PRODUK (SOSIAL)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0CEC42-FEBD-4EAC-A99E-F8EE555DC3BD}"/>
              </a:ext>
            </a:extLst>
          </p:cNvPr>
          <p:cNvSpPr txBox="1"/>
          <p:nvPr/>
        </p:nvSpPr>
        <p:spPr>
          <a:xfrm>
            <a:off x="12480178" y="2762567"/>
            <a:ext cx="449567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Uji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Penerapan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Akurasi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Model/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Algoritma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Komputasi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(Soft Computing/Data Mining/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Penunjang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Keputusan,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dll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Contoh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Judul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/>
            <a:endParaRPr lang="en-US" sz="1400" dirty="0">
              <a:solidFill>
                <a:srgbClr val="E0E4E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Penunjang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Keputusan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Pemilihan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Karyawan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Berprestasi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AHP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Prediksi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Perencanaan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Stok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Penjualan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Algoritma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Neural Network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Diagnosa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Penyakit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Pada Gigi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Algoritma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DFS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0651A1-6577-4CB9-AAE5-47BF5D2D6576}"/>
              </a:ext>
            </a:extLst>
          </p:cNvPr>
          <p:cNvSpPr txBox="1"/>
          <p:nvPr/>
        </p:nvSpPr>
        <p:spPr>
          <a:xfrm>
            <a:off x="12481354" y="2286597"/>
            <a:ext cx="5002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 BERORIENTASI NON-PRODUK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AD966B6-7F1A-494A-AB61-F9195DA9A4FD}"/>
              </a:ext>
            </a:extLst>
          </p:cNvPr>
          <p:cNvSpPr/>
          <p:nvPr/>
        </p:nvSpPr>
        <p:spPr>
          <a:xfrm rot="1800000">
            <a:off x="6140454" y="-2345952"/>
            <a:ext cx="5032523" cy="11677432"/>
          </a:xfrm>
          <a:custGeom>
            <a:avLst/>
            <a:gdLst>
              <a:gd name="connsiteX0" fmla="*/ 3114563 w 5032523"/>
              <a:gd name="connsiteY0" fmla="*/ 3311019 h 11677432"/>
              <a:gd name="connsiteX1" fmla="*/ 3802359 w 5032523"/>
              <a:gd name="connsiteY1" fmla="*/ 3100926 h 11677432"/>
              <a:gd name="connsiteX2" fmla="*/ 5032523 w 5032523"/>
              <a:gd name="connsiteY2" fmla="*/ 4331090 h 11677432"/>
              <a:gd name="connsiteX3" fmla="*/ 5032522 w 5032523"/>
              <a:gd name="connsiteY3" fmla="*/ 11677432 h 11677432"/>
              <a:gd name="connsiteX4" fmla="*/ 2572195 w 5032523"/>
              <a:gd name="connsiteY4" fmla="*/ 11677432 h 11677432"/>
              <a:gd name="connsiteX5" fmla="*/ 2572195 w 5032523"/>
              <a:gd name="connsiteY5" fmla="*/ 4331090 h 11677432"/>
              <a:gd name="connsiteX6" fmla="*/ 3114563 w 5032523"/>
              <a:gd name="connsiteY6" fmla="*/ 3311019 h 11677432"/>
              <a:gd name="connsiteX7" fmla="*/ 1 w 5032523"/>
              <a:gd name="connsiteY7" fmla="*/ 0 h 11677432"/>
              <a:gd name="connsiteX8" fmla="*/ 2460328 w 5032523"/>
              <a:gd name="connsiteY8" fmla="*/ 0 h 11677432"/>
              <a:gd name="connsiteX9" fmla="*/ 2460328 w 5032523"/>
              <a:gd name="connsiteY9" fmla="*/ 7346341 h 11677432"/>
              <a:gd name="connsiteX10" fmla="*/ 1230164 w 5032523"/>
              <a:gd name="connsiteY10" fmla="*/ 8576506 h 11677432"/>
              <a:gd name="connsiteX11" fmla="*/ 0 w 5032523"/>
              <a:gd name="connsiteY11" fmla="*/ 7346341 h 11677432"/>
              <a:gd name="connsiteX12" fmla="*/ 1 w 5032523"/>
              <a:gd name="connsiteY12" fmla="*/ 0 h 1167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032523" h="11677432">
                <a:moveTo>
                  <a:pt x="3114563" y="3311019"/>
                </a:moveTo>
                <a:cubicBezTo>
                  <a:pt x="3310898" y="3178377"/>
                  <a:pt x="3547583" y="3100926"/>
                  <a:pt x="3802359" y="3100926"/>
                </a:cubicBezTo>
                <a:cubicBezTo>
                  <a:pt x="4481760" y="3100926"/>
                  <a:pt x="5032523" y="3651689"/>
                  <a:pt x="5032523" y="4331090"/>
                </a:cubicBezTo>
                <a:cubicBezTo>
                  <a:pt x="5032523" y="6779871"/>
                  <a:pt x="5032522" y="9228651"/>
                  <a:pt x="5032522" y="11677432"/>
                </a:cubicBezTo>
                <a:lnTo>
                  <a:pt x="2572195" y="11677432"/>
                </a:lnTo>
                <a:lnTo>
                  <a:pt x="2572195" y="4331090"/>
                </a:lnTo>
                <a:cubicBezTo>
                  <a:pt x="2572195" y="3906465"/>
                  <a:pt x="2787337" y="3532088"/>
                  <a:pt x="3114563" y="3311019"/>
                </a:cubicBezTo>
                <a:close/>
                <a:moveTo>
                  <a:pt x="1" y="0"/>
                </a:moveTo>
                <a:lnTo>
                  <a:pt x="2460328" y="0"/>
                </a:lnTo>
                <a:lnTo>
                  <a:pt x="2460328" y="7346341"/>
                </a:lnTo>
                <a:cubicBezTo>
                  <a:pt x="2460328" y="8025742"/>
                  <a:pt x="1909565" y="8576506"/>
                  <a:pt x="1230164" y="8576506"/>
                </a:cubicBezTo>
                <a:cubicBezTo>
                  <a:pt x="550763" y="8576506"/>
                  <a:pt x="0" y="8025742"/>
                  <a:pt x="0" y="7346341"/>
                </a:cubicBezTo>
                <a:cubicBezTo>
                  <a:pt x="0" y="4897561"/>
                  <a:pt x="1" y="2448781"/>
                  <a:pt x="1" y="0"/>
                </a:cubicBez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098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A7ED63-0FD6-4AF7-9C3D-3D7C5031A091}"/>
              </a:ext>
            </a:extLst>
          </p:cNvPr>
          <p:cNvSpPr txBox="1"/>
          <p:nvPr/>
        </p:nvSpPr>
        <p:spPr>
          <a:xfrm>
            <a:off x="5240637" y="2518495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KESIMPULAN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CCAEB4-C169-42C9-8514-9901E2ECCD01}"/>
              </a:ext>
            </a:extLst>
          </p:cNvPr>
          <p:cNvSpPr txBox="1"/>
          <p:nvPr/>
        </p:nvSpPr>
        <p:spPr>
          <a:xfrm>
            <a:off x="1103801" y="2956356"/>
            <a:ext cx="998439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makalah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kami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telah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membahas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dasar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beragam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diterapkan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bidang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Teknologi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(IT).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dasar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meliputi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paradigma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karakteristik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proses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tujuan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unsur-unsur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jenis-jenis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Selain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itu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kami juga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menguraikan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ragam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bidang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IT,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termasuk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berorientasi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produk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berorientasi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non-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produk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(non-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sosial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dan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berorientasi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non-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produk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sosial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EE95ED-EFB9-472B-8832-3B463F06C04C}"/>
              </a:ext>
            </a:extLst>
          </p:cNvPr>
          <p:cNvSpPr txBox="1"/>
          <p:nvPr/>
        </p:nvSpPr>
        <p:spPr>
          <a:xfrm>
            <a:off x="5593299" y="7166695"/>
            <a:ext cx="100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SARAN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DA9F54-BA35-48D3-A6A4-4B8F0B278C47}"/>
              </a:ext>
            </a:extLst>
          </p:cNvPr>
          <p:cNvSpPr txBox="1"/>
          <p:nvPr/>
        </p:nvSpPr>
        <p:spPr>
          <a:xfrm>
            <a:off x="1103800" y="7595393"/>
            <a:ext cx="998439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Berdasarkan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pembahasan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telah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dilakukan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kami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ingin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menyarankan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beberapa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sebagai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upaya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meningkatkan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pemahaman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pengembangan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lanjut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bidang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IT:</a:t>
            </a:r>
          </a:p>
          <a:p>
            <a:pPr algn="ctr"/>
            <a:endParaRPr lang="en-US" sz="1400" dirty="0">
              <a:solidFill>
                <a:srgbClr val="E0E4E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Mendorong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terus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memperdalam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pemahaman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mereka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tentang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metode-metode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relevan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bidang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IT,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termasuk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teknik-teknik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analisis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canggih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Mengadakan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pelatihan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workshop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berkala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tentang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konsep-konsep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teknik-teknik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terbaru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bidang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IT.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Mendorong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penggunaan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pendekatan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gabungan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menggabungkan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elemen-elemen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kuantitatif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kualitatif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memperoleh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pemahaman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komprehensif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tentang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fenomena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diamati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mengimplementasikan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saran-saran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diharapkan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terjadi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peningkatan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kualitas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relevansi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bidang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IT,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serta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kontribusi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besar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terhadap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perkembangan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ilmu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pengetahuan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teknologi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3FA7D9-6F90-4FF0-B619-2571524F7C04}"/>
              </a:ext>
            </a:extLst>
          </p:cNvPr>
          <p:cNvSpPr txBox="1"/>
          <p:nvPr/>
        </p:nvSpPr>
        <p:spPr>
          <a:xfrm>
            <a:off x="5202162" y="12360995"/>
            <a:ext cx="1787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TERIMAKASIH</a:t>
            </a:r>
          </a:p>
        </p:txBody>
      </p:sp>
    </p:spTree>
    <p:extLst>
      <p:ext uri="{BB962C8B-B14F-4D97-AF65-F5344CB8AC3E}">
        <p14:creationId xmlns:p14="http://schemas.microsoft.com/office/powerpoint/2010/main" val="1737390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8DC8E80-EF0F-42BF-BB45-D0F8958F1EA2}"/>
              </a:ext>
            </a:extLst>
          </p:cNvPr>
          <p:cNvGrpSpPr/>
          <p:nvPr/>
        </p:nvGrpSpPr>
        <p:grpSpPr>
          <a:xfrm>
            <a:off x="-1317637" y="6836279"/>
            <a:ext cx="33677360" cy="6962145"/>
            <a:chOff x="3067050" y="2571748"/>
            <a:chExt cx="9906002" cy="204787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79441F-FA8D-44BE-B8EA-51CDA9CB47B2}"/>
                </a:ext>
              </a:extLst>
            </p:cNvPr>
            <p:cNvSpPr/>
            <p:nvPr/>
          </p:nvSpPr>
          <p:spPr>
            <a:xfrm>
              <a:off x="3981450" y="2998785"/>
              <a:ext cx="438150" cy="1193800"/>
            </a:xfrm>
            <a:prstGeom prst="rect">
              <a:avLst/>
            </a:prstGeom>
            <a:solidFill>
              <a:srgbClr val="5A5E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Single Corner Snipped 12">
              <a:extLst>
                <a:ext uri="{FF2B5EF4-FFF2-40B4-BE49-F238E27FC236}">
                  <a16:creationId xmlns:a16="http://schemas.microsoft.com/office/drawing/2014/main" id="{0493CA79-3944-42FD-B8B6-685C091B81F7}"/>
                </a:ext>
              </a:extLst>
            </p:cNvPr>
            <p:cNvSpPr/>
            <p:nvPr/>
          </p:nvSpPr>
          <p:spPr>
            <a:xfrm flipH="1">
              <a:off x="3067050" y="3519485"/>
              <a:ext cx="914400" cy="152400"/>
            </a:xfrm>
            <a:prstGeom prst="snip1Rect">
              <a:avLst>
                <a:gd name="adj" fmla="val 50000"/>
              </a:avLst>
            </a:prstGeom>
            <a:solidFill>
              <a:srgbClr val="6F73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Top Corners Snipped 13">
              <a:extLst>
                <a:ext uri="{FF2B5EF4-FFF2-40B4-BE49-F238E27FC236}">
                  <a16:creationId xmlns:a16="http://schemas.microsoft.com/office/drawing/2014/main" id="{0B203010-292C-44F5-A575-9EFDB77AA29C}"/>
                </a:ext>
              </a:extLst>
            </p:cNvPr>
            <p:cNvSpPr/>
            <p:nvPr/>
          </p:nvSpPr>
          <p:spPr>
            <a:xfrm rot="16200000">
              <a:off x="7672388" y="-681041"/>
              <a:ext cx="2047875" cy="8553453"/>
            </a:xfrm>
            <a:prstGeom prst="snip2SameRect">
              <a:avLst/>
            </a:prstGeom>
            <a:solidFill>
              <a:srgbClr val="353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49FE5240-68FD-4EFE-A43B-4C4FAD2F43AB}"/>
              </a:ext>
            </a:extLst>
          </p:cNvPr>
          <p:cNvSpPr/>
          <p:nvPr/>
        </p:nvSpPr>
        <p:spPr>
          <a:xfrm rot="16200000">
            <a:off x="-5382462" y="2954962"/>
            <a:ext cx="6959239" cy="14727685"/>
          </a:xfrm>
          <a:prstGeom prst="round2SameRect">
            <a:avLst/>
          </a:prstGeom>
          <a:solidFill>
            <a:srgbClr val="3537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D566B2-0AC5-4844-9E1C-74A21CE72FFD}"/>
              </a:ext>
            </a:extLst>
          </p:cNvPr>
          <p:cNvSpPr txBox="1"/>
          <p:nvPr/>
        </p:nvSpPr>
        <p:spPr>
          <a:xfrm>
            <a:off x="5240637" y="-2879005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KESIMPULAN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140A40-EC7D-4170-9A87-EC0ED9088C1A}"/>
              </a:ext>
            </a:extLst>
          </p:cNvPr>
          <p:cNvSpPr txBox="1"/>
          <p:nvPr/>
        </p:nvSpPr>
        <p:spPr>
          <a:xfrm>
            <a:off x="1103801" y="-2441144"/>
            <a:ext cx="998439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makalah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kami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telah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membahas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dasar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beragam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diterapkan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bidang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Teknologi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(IT).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dasar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meliputi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paradigma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karakteristik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proses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tujuan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unsur-unsur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jenis-jenis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Selain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itu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kami juga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menguraikan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ragam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bidang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IT,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termasuk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berorientasi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produk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berorientasi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non-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produk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(non-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sosial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dan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berorientasi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non-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produk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sosial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46F5A5-00C2-4557-955A-4185A278AEC4}"/>
              </a:ext>
            </a:extLst>
          </p:cNvPr>
          <p:cNvSpPr txBox="1"/>
          <p:nvPr/>
        </p:nvSpPr>
        <p:spPr>
          <a:xfrm>
            <a:off x="5593299" y="1769195"/>
            <a:ext cx="100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SARAN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1E6E9F-3EBA-4873-822A-FABD9B9AB228}"/>
              </a:ext>
            </a:extLst>
          </p:cNvPr>
          <p:cNvSpPr txBox="1"/>
          <p:nvPr/>
        </p:nvSpPr>
        <p:spPr>
          <a:xfrm>
            <a:off x="1103800" y="2197893"/>
            <a:ext cx="998439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Berdasarkan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pembahasan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telah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dilakukan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kami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ingin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menyarankan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beberapa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sebagai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upaya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meningkatkan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pemahaman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pengembangan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lanjut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bidang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IT:</a:t>
            </a:r>
          </a:p>
          <a:p>
            <a:pPr algn="ctr"/>
            <a:endParaRPr lang="en-US" sz="1400" dirty="0">
              <a:solidFill>
                <a:srgbClr val="E0E4E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Mendorong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terus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memperdalam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pemahaman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mereka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tentang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metode-metode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relevan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bidang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IT,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termasuk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teknik-teknik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analisis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canggih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Mengadakan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pelatihan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workshop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berkala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tentang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konsep-konsep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teknik-teknik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terbaru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bidang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IT.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Mendorong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penggunaan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pendekatan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gabungan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menggabungkan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elemen-elemen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kuantitatif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kualitatif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memperoleh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pemahaman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komprehensif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tentang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fenomena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diamati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mengimplementasikan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saran-saran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diharapkan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terjadi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peningkatan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kualitas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relevansi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bidang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IT,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serta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kontribusi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besar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terhadap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perkembangan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ilmu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pengetahuan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teknologi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C20F44-DBDB-43D6-AC40-4A2F5BB6F56F}"/>
              </a:ext>
            </a:extLst>
          </p:cNvPr>
          <p:cNvSpPr txBox="1"/>
          <p:nvPr/>
        </p:nvSpPr>
        <p:spPr>
          <a:xfrm>
            <a:off x="5202162" y="6963495"/>
            <a:ext cx="1787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TERIMAKASIH</a:t>
            </a:r>
          </a:p>
        </p:txBody>
      </p:sp>
    </p:spTree>
    <p:extLst>
      <p:ext uri="{BB962C8B-B14F-4D97-AF65-F5344CB8AC3E}">
        <p14:creationId xmlns:p14="http://schemas.microsoft.com/office/powerpoint/2010/main" val="4336523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D566B2-0AC5-4844-9E1C-74A21CE72FFD}"/>
              </a:ext>
            </a:extLst>
          </p:cNvPr>
          <p:cNvSpPr txBox="1"/>
          <p:nvPr/>
        </p:nvSpPr>
        <p:spPr>
          <a:xfrm>
            <a:off x="5240637" y="-2879005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KESIMPULAN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140A40-EC7D-4170-9A87-EC0ED9088C1A}"/>
              </a:ext>
            </a:extLst>
          </p:cNvPr>
          <p:cNvSpPr txBox="1"/>
          <p:nvPr/>
        </p:nvSpPr>
        <p:spPr>
          <a:xfrm>
            <a:off x="1103801" y="-2441144"/>
            <a:ext cx="998439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makalah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kami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telah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membahas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dasar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beragam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diterapkan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bidang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Teknologi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(IT).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dasar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meliputi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paradigma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karakteristik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proses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tujuan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unsur-unsur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jenis-jenis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Selain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itu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kami juga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menguraikan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ragam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bidang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IT,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termasuk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berorientasi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produk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berorientasi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non-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produk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(non-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sosial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dan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berorientasi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non-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produk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sosial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46F5A5-00C2-4557-955A-4185A278AEC4}"/>
              </a:ext>
            </a:extLst>
          </p:cNvPr>
          <p:cNvSpPr txBox="1"/>
          <p:nvPr/>
        </p:nvSpPr>
        <p:spPr>
          <a:xfrm>
            <a:off x="5593299" y="-3018705"/>
            <a:ext cx="100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SARAN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1E6E9F-3EBA-4873-822A-FABD9B9AB228}"/>
              </a:ext>
            </a:extLst>
          </p:cNvPr>
          <p:cNvSpPr txBox="1"/>
          <p:nvPr/>
        </p:nvSpPr>
        <p:spPr>
          <a:xfrm>
            <a:off x="1103800" y="-2590007"/>
            <a:ext cx="998439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Berdasarkan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pembahasan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telah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dilakukan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kami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ingin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menyarankan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beberapa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sebagai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upaya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meningkatkan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pemahaman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pengembangan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lanjut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bidang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IT:</a:t>
            </a:r>
          </a:p>
          <a:p>
            <a:pPr algn="ctr"/>
            <a:endParaRPr lang="en-US" sz="1400" dirty="0">
              <a:solidFill>
                <a:srgbClr val="E0E4E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Mendorong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terus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memperdalam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pemahaman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mereka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tentang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metode-metode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relevan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bidang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IT,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termasuk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teknik-teknik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analisis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canggih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Mengadakan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pelatihan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workshop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berkala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tentang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konsep-konsep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teknik-teknik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terbaru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bidang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IT.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Mendorong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penggunaan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pendekatan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gabungan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menggabungkan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elemen-elemen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kuantitatif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kualitatif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memperoleh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pemahaman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komprehensif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tentang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fenomena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diamati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mengimplementasikan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saran-saran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diharapkan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terjadi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peningkatan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kualitas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relevansi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bidang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IT,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serta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kontribusi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besar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terhadap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perkembangan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ilmu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pengetahuan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teknologi</a:t>
            </a:r>
            <a:r>
              <a:rPr lang="en-US" sz="1400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25AF07F-E394-4C2B-8432-9210E545C2EE}"/>
              </a:ext>
            </a:extLst>
          </p:cNvPr>
          <p:cNvGrpSpPr/>
          <p:nvPr/>
        </p:nvGrpSpPr>
        <p:grpSpPr>
          <a:xfrm>
            <a:off x="-1317637" y="-59265"/>
            <a:ext cx="33677360" cy="6962145"/>
            <a:chOff x="3067050" y="2571748"/>
            <a:chExt cx="9906002" cy="204787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FDDDC73-1B50-40CD-8DB0-FB8F19D548D3}"/>
                </a:ext>
              </a:extLst>
            </p:cNvPr>
            <p:cNvSpPr/>
            <p:nvPr/>
          </p:nvSpPr>
          <p:spPr>
            <a:xfrm>
              <a:off x="3981450" y="2998785"/>
              <a:ext cx="438150" cy="1193800"/>
            </a:xfrm>
            <a:prstGeom prst="rect">
              <a:avLst/>
            </a:prstGeom>
            <a:solidFill>
              <a:srgbClr val="5A5E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A4AE9C4B-DDC9-4AC7-AC02-B69E9BA2E008}"/>
                </a:ext>
              </a:extLst>
            </p:cNvPr>
            <p:cNvSpPr/>
            <p:nvPr/>
          </p:nvSpPr>
          <p:spPr>
            <a:xfrm flipH="1">
              <a:off x="3067050" y="3519485"/>
              <a:ext cx="914400" cy="152400"/>
            </a:xfrm>
            <a:prstGeom prst="snip1Rect">
              <a:avLst>
                <a:gd name="adj" fmla="val 50000"/>
              </a:avLst>
            </a:prstGeom>
            <a:solidFill>
              <a:srgbClr val="6F73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Top Corners Snipped 19">
              <a:extLst>
                <a:ext uri="{FF2B5EF4-FFF2-40B4-BE49-F238E27FC236}">
                  <a16:creationId xmlns:a16="http://schemas.microsoft.com/office/drawing/2014/main" id="{86CB6F10-B88F-4FBB-8EB0-3EC3A4BEA675}"/>
                </a:ext>
              </a:extLst>
            </p:cNvPr>
            <p:cNvSpPr/>
            <p:nvPr/>
          </p:nvSpPr>
          <p:spPr>
            <a:xfrm rot="16200000">
              <a:off x="7672388" y="-681041"/>
              <a:ext cx="2047875" cy="8553453"/>
            </a:xfrm>
            <a:prstGeom prst="snip2SameRect">
              <a:avLst/>
            </a:prstGeom>
            <a:solidFill>
              <a:srgbClr val="353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: Top Corners Rounded 20">
            <a:extLst>
              <a:ext uri="{FF2B5EF4-FFF2-40B4-BE49-F238E27FC236}">
                <a16:creationId xmlns:a16="http://schemas.microsoft.com/office/drawing/2014/main" id="{9CC5E847-8E02-40B3-816E-C6F0F208D0F2}"/>
              </a:ext>
            </a:extLst>
          </p:cNvPr>
          <p:cNvSpPr/>
          <p:nvPr/>
        </p:nvSpPr>
        <p:spPr>
          <a:xfrm rot="16200000">
            <a:off x="-5382462" y="-3940582"/>
            <a:ext cx="6959239" cy="14727685"/>
          </a:xfrm>
          <a:prstGeom prst="round2SameRect">
            <a:avLst/>
          </a:prstGeom>
          <a:solidFill>
            <a:srgbClr val="3537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C20F44-DBDB-43D6-AC40-4A2F5BB6F56F}"/>
              </a:ext>
            </a:extLst>
          </p:cNvPr>
          <p:cNvSpPr txBox="1"/>
          <p:nvPr/>
        </p:nvSpPr>
        <p:spPr>
          <a:xfrm>
            <a:off x="5202162" y="3059668"/>
            <a:ext cx="1787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E0E4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TERIMAKASIH</a:t>
            </a:r>
          </a:p>
        </p:txBody>
      </p:sp>
    </p:spTree>
    <p:extLst>
      <p:ext uri="{BB962C8B-B14F-4D97-AF65-F5344CB8AC3E}">
        <p14:creationId xmlns:p14="http://schemas.microsoft.com/office/powerpoint/2010/main" val="32758137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F19766D-25B4-4A80-9F31-822F37089F46}"/>
              </a:ext>
            </a:extLst>
          </p:cNvPr>
          <p:cNvGrpSpPr/>
          <p:nvPr/>
        </p:nvGrpSpPr>
        <p:grpSpPr>
          <a:xfrm>
            <a:off x="3863463" y="2169087"/>
            <a:ext cx="9906002" cy="2047875"/>
            <a:chOff x="3067050" y="2571748"/>
            <a:chExt cx="9906002" cy="204787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4AC004-A795-436F-BFA3-3FC08F760052}"/>
                </a:ext>
              </a:extLst>
            </p:cNvPr>
            <p:cNvSpPr/>
            <p:nvPr/>
          </p:nvSpPr>
          <p:spPr>
            <a:xfrm>
              <a:off x="3981450" y="2998785"/>
              <a:ext cx="438150" cy="1193800"/>
            </a:xfrm>
            <a:prstGeom prst="rect">
              <a:avLst/>
            </a:prstGeom>
            <a:solidFill>
              <a:srgbClr val="5A5E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Single Corner Snipped 3">
              <a:extLst>
                <a:ext uri="{FF2B5EF4-FFF2-40B4-BE49-F238E27FC236}">
                  <a16:creationId xmlns:a16="http://schemas.microsoft.com/office/drawing/2014/main" id="{A36A3B10-C029-4980-9102-5285B2522910}"/>
                </a:ext>
              </a:extLst>
            </p:cNvPr>
            <p:cNvSpPr/>
            <p:nvPr/>
          </p:nvSpPr>
          <p:spPr>
            <a:xfrm flipH="1">
              <a:off x="3067050" y="3519485"/>
              <a:ext cx="914400" cy="152400"/>
            </a:xfrm>
            <a:prstGeom prst="snip1Rect">
              <a:avLst>
                <a:gd name="adj" fmla="val 50000"/>
              </a:avLst>
            </a:prstGeom>
            <a:solidFill>
              <a:srgbClr val="6F73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Top Corners Snipped 4">
              <a:extLst>
                <a:ext uri="{FF2B5EF4-FFF2-40B4-BE49-F238E27FC236}">
                  <a16:creationId xmlns:a16="http://schemas.microsoft.com/office/drawing/2014/main" id="{E448A463-16C5-4B59-9FF2-A6BD2B52AADD}"/>
                </a:ext>
              </a:extLst>
            </p:cNvPr>
            <p:cNvSpPr/>
            <p:nvPr/>
          </p:nvSpPr>
          <p:spPr>
            <a:xfrm rot="16200000">
              <a:off x="7672388" y="-681041"/>
              <a:ext cx="2047875" cy="8553453"/>
            </a:xfrm>
            <a:prstGeom prst="snip2SameRect">
              <a:avLst/>
            </a:prstGeom>
            <a:solidFill>
              <a:srgbClr val="353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807F2035-093A-4506-8311-8D5394BEC0E9}"/>
              </a:ext>
            </a:extLst>
          </p:cNvPr>
          <p:cNvSpPr/>
          <p:nvPr/>
        </p:nvSpPr>
        <p:spPr>
          <a:xfrm rot="16200000">
            <a:off x="2558538" y="1026085"/>
            <a:ext cx="2047876" cy="4333875"/>
          </a:xfrm>
          <a:prstGeom prst="round2SameRect">
            <a:avLst/>
          </a:prstGeom>
          <a:solidFill>
            <a:srgbClr val="3537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9856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F19766D-25B4-4A80-9F31-822F37089F46}"/>
              </a:ext>
            </a:extLst>
          </p:cNvPr>
          <p:cNvGrpSpPr/>
          <p:nvPr/>
        </p:nvGrpSpPr>
        <p:grpSpPr>
          <a:xfrm rot="1013757">
            <a:off x="6179790" y="3668292"/>
            <a:ext cx="9906002" cy="2047875"/>
            <a:chOff x="3067050" y="2571748"/>
            <a:chExt cx="9906002" cy="204787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4AC004-A795-436F-BFA3-3FC08F760052}"/>
                </a:ext>
              </a:extLst>
            </p:cNvPr>
            <p:cNvSpPr/>
            <p:nvPr/>
          </p:nvSpPr>
          <p:spPr>
            <a:xfrm>
              <a:off x="3981450" y="2998785"/>
              <a:ext cx="438150" cy="1193800"/>
            </a:xfrm>
            <a:prstGeom prst="rect">
              <a:avLst/>
            </a:prstGeom>
            <a:solidFill>
              <a:srgbClr val="5A5E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Single Corner Snipped 3">
              <a:extLst>
                <a:ext uri="{FF2B5EF4-FFF2-40B4-BE49-F238E27FC236}">
                  <a16:creationId xmlns:a16="http://schemas.microsoft.com/office/drawing/2014/main" id="{A36A3B10-C029-4980-9102-5285B2522910}"/>
                </a:ext>
              </a:extLst>
            </p:cNvPr>
            <p:cNvSpPr/>
            <p:nvPr/>
          </p:nvSpPr>
          <p:spPr>
            <a:xfrm flipH="1">
              <a:off x="3067050" y="3519485"/>
              <a:ext cx="914400" cy="152400"/>
            </a:xfrm>
            <a:prstGeom prst="snip1Rect">
              <a:avLst>
                <a:gd name="adj" fmla="val 50000"/>
              </a:avLst>
            </a:prstGeom>
            <a:solidFill>
              <a:srgbClr val="6F73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Top Corners Snipped 4">
              <a:extLst>
                <a:ext uri="{FF2B5EF4-FFF2-40B4-BE49-F238E27FC236}">
                  <a16:creationId xmlns:a16="http://schemas.microsoft.com/office/drawing/2014/main" id="{E448A463-16C5-4B59-9FF2-A6BD2B52AADD}"/>
                </a:ext>
              </a:extLst>
            </p:cNvPr>
            <p:cNvSpPr/>
            <p:nvPr/>
          </p:nvSpPr>
          <p:spPr>
            <a:xfrm rot="16200000">
              <a:off x="7672388" y="-681041"/>
              <a:ext cx="2047875" cy="8553453"/>
            </a:xfrm>
            <a:prstGeom prst="snip2SameRect">
              <a:avLst/>
            </a:prstGeom>
            <a:solidFill>
              <a:srgbClr val="353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807F2035-093A-4506-8311-8D5394BEC0E9}"/>
              </a:ext>
            </a:extLst>
          </p:cNvPr>
          <p:cNvSpPr/>
          <p:nvPr/>
        </p:nvSpPr>
        <p:spPr>
          <a:xfrm rot="14620274">
            <a:off x="634967" y="2525294"/>
            <a:ext cx="2047876" cy="4333875"/>
          </a:xfrm>
          <a:prstGeom prst="round2SameRect">
            <a:avLst/>
          </a:prstGeom>
          <a:solidFill>
            <a:srgbClr val="3537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1560A8-B57F-409E-97CC-5BC5C15C7774}"/>
              </a:ext>
            </a:extLst>
          </p:cNvPr>
          <p:cNvSpPr/>
          <p:nvPr/>
        </p:nvSpPr>
        <p:spPr>
          <a:xfrm>
            <a:off x="1337359" y="8313208"/>
            <a:ext cx="5120783" cy="7609126"/>
          </a:xfrm>
          <a:prstGeom prst="rect">
            <a:avLst/>
          </a:prstGeom>
          <a:solidFill>
            <a:srgbClr val="F4F4F4"/>
          </a:solidFill>
          <a:ln w="38100">
            <a:solidFill>
              <a:srgbClr val="6F73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9" name="Table 24">
            <a:extLst>
              <a:ext uri="{FF2B5EF4-FFF2-40B4-BE49-F238E27FC236}">
                <a16:creationId xmlns:a16="http://schemas.microsoft.com/office/drawing/2014/main" id="{1D5D3894-AFC8-4745-A2E4-8447881BDC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633344"/>
              </p:ext>
            </p:extLst>
          </p:nvPr>
        </p:nvGraphicFramePr>
        <p:xfrm>
          <a:off x="1689098" y="8759766"/>
          <a:ext cx="4406902" cy="670884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082800">
                  <a:extLst>
                    <a:ext uri="{9D8B030D-6E8A-4147-A177-3AD203B41FA5}">
                      <a16:colId xmlns:a16="http://schemas.microsoft.com/office/drawing/2014/main" val="670430911"/>
                    </a:ext>
                  </a:extLst>
                </a:gridCol>
                <a:gridCol w="2324102">
                  <a:extLst>
                    <a:ext uri="{9D8B030D-6E8A-4147-A177-3AD203B41FA5}">
                      <a16:colId xmlns:a16="http://schemas.microsoft.com/office/drawing/2014/main" val="2717104569"/>
                    </a:ext>
                  </a:extLst>
                </a:gridCol>
              </a:tblGrid>
              <a:tr h="95840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NAMA - NIM</a:t>
                      </a:r>
                      <a:endPara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PERTANYAAN</a:t>
                      </a:r>
                      <a:endPara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4458995"/>
                  </a:ext>
                </a:extLst>
              </a:tr>
              <a:tr h="958406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5868891"/>
                  </a:ext>
                </a:extLst>
              </a:tr>
              <a:tr h="958406"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6758211"/>
                  </a:ext>
                </a:extLst>
              </a:tr>
              <a:tr h="958406"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6127835"/>
                  </a:ext>
                </a:extLst>
              </a:tr>
              <a:tr h="958406"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5146431"/>
                  </a:ext>
                </a:extLst>
              </a:tr>
              <a:tr h="958406"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23757"/>
                  </a:ext>
                </a:extLst>
              </a:tr>
              <a:tr h="958406"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6574741"/>
                  </a:ext>
                </a:extLst>
              </a:tr>
            </a:tbl>
          </a:graphicData>
        </a:graphic>
      </p:graphicFrame>
      <p:sp>
        <p:nvSpPr>
          <p:cNvPr id="26" name="Oval 25">
            <a:extLst>
              <a:ext uri="{FF2B5EF4-FFF2-40B4-BE49-F238E27FC236}">
                <a16:creationId xmlns:a16="http://schemas.microsoft.com/office/drawing/2014/main" id="{A46666E2-7808-40AC-92AE-DC9D76849A07}"/>
              </a:ext>
            </a:extLst>
          </p:cNvPr>
          <p:cNvSpPr/>
          <p:nvPr/>
        </p:nvSpPr>
        <p:spPr>
          <a:xfrm>
            <a:off x="8674753" y="7381172"/>
            <a:ext cx="4734790" cy="4734790"/>
          </a:xfrm>
          <a:prstGeom prst="ellipse">
            <a:avLst/>
          </a:prstGeom>
          <a:solidFill>
            <a:srgbClr val="6F73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21D8703-DD4C-416D-A090-533ACCD1F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810" y="8016901"/>
            <a:ext cx="3114675" cy="3076575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17D7C018-524E-4A65-88A7-64422C6F5227}"/>
              </a:ext>
            </a:extLst>
          </p:cNvPr>
          <p:cNvGrpSpPr/>
          <p:nvPr/>
        </p:nvGrpSpPr>
        <p:grpSpPr>
          <a:xfrm rot="588718">
            <a:off x="10261506" y="10804178"/>
            <a:ext cx="119549" cy="1006562"/>
            <a:chOff x="8898269" y="5277607"/>
            <a:chExt cx="135884" cy="114410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9AA2211-2E47-4A1E-A432-305A63609C41}"/>
                </a:ext>
              </a:extLst>
            </p:cNvPr>
            <p:cNvSpPr/>
            <p:nvPr/>
          </p:nvSpPr>
          <p:spPr>
            <a:xfrm rot="16120750" flipV="1">
              <a:off x="8964163" y="6306911"/>
              <a:ext cx="29073" cy="79213"/>
            </a:xfrm>
            <a:prstGeom prst="rect">
              <a:avLst/>
            </a:prstGeom>
            <a:solidFill>
              <a:srgbClr val="5A5E90"/>
            </a:solidFill>
            <a:ln w="19050">
              <a:solidFill>
                <a:srgbClr val="F4F4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: Single Corner Snipped 29">
              <a:extLst>
                <a:ext uri="{FF2B5EF4-FFF2-40B4-BE49-F238E27FC236}">
                  <a16:creationId xmlns:a16="http://schemas.microsoft.com/office/drawing/2014/main" id="{321016A0-F724-4ACC-B353-3C131CDD9155}"/>
                </a:ext>
              </a:extLst>
            </p:cNvPr>
            <p:cNvSpPr/>
            <p:nvPr/>
          </p:nvSpPr>
          <p:spPr>
            <a:xfrm rot="16120750" flipH="1" flipV="1">
              <a:off x="8949396" y="6386322"/>
              <a:ext cx="60674" cy="10112"/>
            </a:xfrm>
            <a:prstGeom prst="snip1Rect">
              <a:avLst>
                <a:gd name="adj" fmla="val 50000"/>
              </a:avLst>
            </a:prstGeom>
            <a:solidFill>
              <a:srgbClr val="6F73A5"/>
            </a:solidFill>
            <a:ln w="19050">
              <a:solidFill>
                <a:srgbClr val="F4F4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: Top Corners Snipped 30">
              <a:extLst>
                <a:ext uri="{FF2B5EF4-FFF2-40B4-BE49-F238E27FC236}">
                  <a16:creationId xmlns:a16="http://schemas.microsoft.com/office/drawing/2014/main" id="{43850285-07DB-4E49-8C10-BC45DA3E3DD1}"/>
                </a:ext>
              </a:extLst>
            </p:cNvPr>
            <p:cNvSpPr/>
            <p:nvPr/>
          </p:nvSpPr>
          <p:spPr>
            <a:xfrm rot="21520750" flipV="1">
              <a:off x="8898269" y="5277607"/>
              <a:ext cx="135884" cy="1054518"/>
            </a:xfrm>
            <a:prstGeom prst="snip2SameRect">
              <a:avLst/>
            </a:prstGeom>
            <a:solidFill>
              <a:srgbClr val="353755"/>
            </a:solidFill>
            <a:ln w="19050">
              <a:solidFill>
                <a:srgbClr val="F4F4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14">
            <a:extLst>
              <a:ext uri="{FF2B5EF4-FFF2-40B4-BE49-F238E27FC236}">
                <a16:creationId xmlns:a16="http://schemas.microsoft.com/office/drawing/2014/main" id="{6C361CF7-9052-46E0-8796-B1FC420511D6}"/>
              </a:ext>
            </a:extLst>
          </p:cNvPr>
          <p:cNvSpPr/>
          <p:nvPr/>
        </p:nvSpPr>
        <p:spPr>
          <a:xfrm rot="18456844">
            <a:off x="9197632" y="10530312"/>
            <a:ext cx="1093849" cy="1574141"/>
          </a:xfrm>
          <a:custGeom>
            <a:avLst/>
            <a:gdLst>
              <a:gd name="connsiteX0" fmla="*/ 0 w 1204686"/>
              <a:gd name="connsiteY0" fmla="*/ 0 h 1814286"/>
              <a:gd name="connsiteX1" fmla="*/ 1204686 w 1204686"/>
              <a:gd name="connsiteY1" fmla="*/ 0 h 1814286"/>
              <a:gd name="connsiteX2" fmla="*/ 1204686 w 1204686"/>
              <a:gd name="connsiteY2" fmla="*/ 1814286 h 1814286"/>
              <a:gd name="connsiteX3" fmla="*/ 0 w 1204686"/>
              <a:gd name="connsiteY3" fmla="*/ 1814286 h 1814286"/>
              <a:gd name="connsiteX4" fmla="*/ 0 w 1204686"/>
              <a:gd name="connsiteY4" fmla="*/ 0 h 1814286"/>
              <a:gd name="connsiteX0" fmla="*/ 0 w 1204686"/>
              <a:gd name="connsiteY0" fmla="*/ 0 h 1814286"/>
              <a:gd name="connsiteX1" fmla="*/ 1047668 w 1204686"/>
              <a:gd name="connsiteY1" fmla="*/ 258619 h 1814286"/>
              <a:gd name="connsiteX2" fmla="*/ 1204686 w 1204686"/>
              <a:gd name="connsiteY2" fmla="*/ 1814286 h 1814286"/>
              <a:gd name="connsiteX3" fmla="*/ 0 w 1204686"/>
              <a:gd name="connsiteY3" fmla="*/ 1814286 h 1814286"/>
              <a:gd name="connsiteX4" fmla="*/ 0 w 1204686"/>
              <a:gd name="connsiteY4" fmla="*/ 0 h 1814286"/>
              <a:gd name="connsiteX0" fmla="*/ 0 w 1204686"/>
              <a:gd name="connsiteY0" fmla="*/ 0 h 1814286"/>
              <a:gd name="connsiteX1" fmla="*/ 1047668 w 1204686"/>
              <a:gd name="connsiteY1" fmla="*/ 258619 h 1814286"/>
              <a:gd name="connsiteX2" fmla="*/ 1204686 w 1204686"/>
              <a:gd name="connsiteY2" fmla="*/ 1814286 h 1814286"/>
              <a:gd name="connsiteX3" fmla="*/ 350981 w 1204686"/>
              <a:gd name="connsiteY3" fmla="*/ 1592614 h 1814286"/>
              <a:gd name="connsiteX4" fmla="*/ 0 w 1204686"/>
              <a:gd name="connsiteY4" fmla="*/ 0 h 1814286"/>
              <a:gd name="connsiteX0" fmla="*/ 0 w 1056904"/>
              <a:gd name="connsiteY0" fmla="*/ 0 h 1684977"/>
              <a:gd name="connsiteX1" fmla="*/ 899886 w 1056904"/>
              <a:gd name="connsiteY1" fmla="*/ 129310 h 1684977"/>
              <a:gd name="connsiteX2" fmla="*/ 1056904 w 1056904"/>
              <a:gd name="connsiteY2" fmla="*/ 1684977 h 1684977"/>
              <a:gd name="connsiteX3" fmla="*/ 203199 w 1056904"/>
              <a:gd name="connsiteY3" fmla="*/ 1463305 h 1684977"/>
              <a:gd name="connsiteX4" fmla="*/ 0 w 1056904"/>
              <a:gd name="connsiteY4" fmla="*/ 0 h 1684977"/>
              <a:gd name="connsiteX0" fmla="*/ 0 w 1056904"/>
              <a:gd name="connsiteY0" fmla="*/ 0 h 1684977"/>
              <a:gd name="connsiteX1" fmla="*/ 1019959 w 1056904"/>
              <a:gd name="connsiteY1" fmla="*/ 203201 h 1684977"/>
              <a:gd name="connsiteX2" fmla="*/ 1056904 w 1056904"/>
              <a:gd name="connsiteY2" fmla="*/ 1684977 h 1684977"/>
              <a:gd name="connsiteX3" fmla="*/ 203199 w 1056904"/>
              <a:gd name="connsiteY3" fmla="*/ 1463305 h 1684977"/>
              <a:gd name="connsiteX4" fmla="*/ 0 w 1056904"/>
              <a:gd name="connsiteY4" fmla="*/ 0 h 1684977"/>
              <a:gd name="connsiteX0" fmla="*/ 0 w 1056904"/>
              <a:gd name="connsiteY0" fmla="*/ 27708 h 1712685"/>
              <a:gd name="connsiteX1" fmla="*/ 1047668 w 1056904"/>
              <a:gd name="connsiteY1" fmla="*/ 0 h 1712685"/>
              <a:gd name="connsiteX2" fmla="*/ 1056904 w 1056904"/>
              <a:gd name="connsiteY2" fmla="*/ 1712685 h 1712685"/>
              <a:gd name="connsiteX3" fmla="*/ 203199 w 1056904"/>
              <a:gd name="connsiteY3" fmla="*/ 1491013 h 1712685"/>
              <a:gd name="connsiteX4" fmla="*/ 0 w 1056904"/>
              <a:gd name="connsiteY4" fmla="*/ 27708 h 1712685"/>
              <a:gd name="connsiteX0" fmla="*/ 0 w 899885"/>
              <a:gd name="connsiteY0" fmla="*/ 138544 h 1712685"/>
              <a:gd name="connsiteX1" fmla="*/ 890649 w 899885"/>
              <a:gd name="connsiteY1" fmla="*/ 0 h 1712685"/>
              <a:gd name="connsiteX2" fmla="*/ 899885 w 899885"/>
              <a:gd name="connsiteY2" fmla="*/ 1712685 h 1712685"/>
              <a:gd name="connsiteX3" fmla="*/ 46180 w 899885"/>
              <a:gd name="connsiteY3" fmla="*/ 1491013 h 1712685"/>
              <a:gd name="connsiteX4" fmla="*/ 0 w 899885"/>
              <a:gd name="connsiteY4" fmla="*/ 138544 h 1712685"/>
              <a:gd name="connsiteX0" fmla="*/ 0 w 1093884"/>
              <a:gd name="connsiteY0" fmla="*/ 0 h 1574141"/>
              <a:gd name="connsiteX1" fmla="*/ 1093849 w 1093884"/>
              <a:gd name="connsiteY1" fmla="*/ 184729 h 1574141"/>
              <a:gd name="connsiteX2" fmla="*/ 899885 w 1093884"/>
              <a:gd name="connsiteY2" fmla="*/ 1574141 h 1574141"/>
              <a:gd name="connsiteX3" fmla="*/ 46180 w 1093884"/>
              <a:gd name="connsiteY3" fmla="*/ 1352469 h 1574141"/>
              <a:gd name="connsiteX4" fmla="*/ 0 w 1093884"/>
              <a:gd name="connsiteY4" fmla="*/ 0 h 1574141"/>
              <a:gd name="connsiteX0" fmla="*/ 0 w 1093849"/>
              <a:gd name="connsiteY0" fmla="*/ 0 h 1574141"/>
              <a:gd name="connsiteX1" fmla="*/ 1093849 w 1093849"/>
              <a:gd name="connsiteY1" fmla="*/ 184729 h 1574141"/>
              <a:gd name="connsiteX2" fmla="*/ 899885 w 1093849"/>
              <a:gd name="connsiteY2" fmla="*/ 1574141 h 1574141"/>
              <a:gd name="connsiteX3" fmla="*/ 46180 w 1093849"/>
              <a:gd name="connsiteY3" fmla="*/ 1352469 h 1574141"/>
              <a:gd name="connsiteX4" fmla="*/ 0 w 1093849"/>
              <a:gd name="connsiteY4" fmla="*/ 0 h 1574141"/>
              <a:gd name="connsiteX0" fmla="*/ 0 w 1093849"/>
              <a:gd name="connsiteY0" fmla="*/ 0 h 1574141"/>
              <a:gd name="connsiteX1" fmla="*/ 1093849 w 1093849"/>
              <a:gd name="connsiteY1" fmla="*/ 184729 h 1574141"/>
              <a:gd name="connsiteX2" fmla="*/ 899885 w 1093849"/>
              <a:gd name="connsiteY2" fmla="*/ 1574141 h 1574141"/>
              <a:gd name="connsiteX3" fmla="*/ 120071 w 1093849"/>
              <a:gd name="connsiteY3" fmla="*/ 1333997 h 1574141"/>
              <a:gd name="connsiteX4" fmla="*/ 0 w 1093849"/>
              <a:gd name="connsiteY4" fmla="*/ 0 h 1574141"/>
              <a:gd name="connsiteX0" fmla="*/ 0 w 1093849"/>
              <a:gd name="connsiteY0" fmla="*/ 0 h 1574141"/>
              <a:gd name="connsiteX1" fmla="*/ 1093849 w 1093849"/>
              <a:gd name="connsiteY1" fmla="*/ 184729 h 1574141"/>
              <a:gd name="connsiteX2" fmla="*/ 899885 w 1093849"/>
              <a:gd name="connsiteY2" fmla="*/ 1574141 h 1574141"/>
              <a:gd name="connsiteX3" fmla="*/ 120071 w 1093849"/>
              <a:gd name="connsiteY3" fmla="*/ 1333997 h 1574141"/>
              <a:gd name="connsiteX4" fmla="*/ 0 w 1093849"/>
              <a:gd name="connsiteY4" fmla="*/ 0 h 1574141"/>
              <a:gd name="connsiteX0" fmla="*/ 0 w 1093849"/>
              <a:gd name="connsiteY0" fmla="*/ 0 h 1574141"/>
              <a:gd name="connsiteX1" fmla="*/ 1093849 w 1093849"/>
              <a:gd name="connsiteY1" fmla="*/ 184729 h 1574141"/>
              <a:gd name="connsiteX2" fmla="*/ 899885 w 1093849"/>
              <a:gd name="connsiteY2" fmla="*/ 1574141 h 1574141"/>
              <a:gd name="connsiteX3" fmla="*/ 120071 w 1093849"/>
              <a:gd name="connsiteY3" fmla="*/ 1333997 h 1574141"/>
              <a:gd name="connsiteX4" fmla="*/ 0 w 1093849"/>
              <a:gd name="connsiteY4" fmla="*/ 0 h 1574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3849" h="1574141">
                <a:moveTo>
                  <a:pt x="0" y="0"/>
                </a:moveTo>
                <a:lnTo>
                  <a:pt x="1093849" y="184729"/>
                </a:lnTo>
                <a:cubicBezTo>
                  <a:pt x="939910" y="746387"/>
                  <a:pt x="896806" y="1003246"/>
                  <a:pt x="899885" y="1574141"/>
                </a:cubicBezTo>
                <a:cubicBezTo>
                  <a:pt x="639947" y="1494093"/>
                  <a:pt x="426191" y="1534117"/>
                  <a:pt x="120071" y="1333997"/>
                </a:cubicBezTo>
                <a:cubicBezTo>
                  <a:pt x="-30790" y="889331"/>
                  <a:pt x="40024" y="444666"/>
                  <a:pt x="0" y="0"/>
                </a:cubicBezTo>
                <a:close/>
              </a:path>
            </a:pathLst>
          </a:custGeom>
          <a:solidFill>
            <a:srgbClr val="F4F4F4"/>
          </a:solidFill>
          <a:ln w="28575">
            <a:solidFill>
              <a:srgbClr val="6F73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id="{33ED453D-79A2-490B-90F2-EDF4BB0A7FDE}"/>
              </a:ext>
            </a:extLst>
          </p:cNvPr>
          <p:cNvSpPr/>
          <p:nvPr/>
        </p:nvSpPr>
        <p:spPr>
          <a:xfrm rot="17559143">
            <a:off x="10629632" y="10838343"/>
            <a:ext cx="369455" cy="9144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07E65"/>
          </a:solidFill>
          <a:ln>
            <a:solidFill>
              <a:srgbClr val="022B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84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 advTm="0">
        <p159:morph option="byObject"/>
      </p:transition>
    </mc:Choice>
    <mc:Fallback>
      <p:transition spd="med" advClick="0" advTm="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F19766D-25B4-4A80-9F31-822F37089F46}"/>
              </a:ext>
            </a:extLst>
          </p:cNvPr>
          <p:cNvGrpSpPr/>
          <p:nvPr/>
        </p:nvGrpSpPr>
        <p:grpSpPr>
          <a:xfrm rot="17151416">
            <a:off x="7867650" y="-10573654"/>
            <a:ext cx="9906002" cy="2047875"/>
            <a:chOff x="3067050" y="2571748"/>
            <a:chExt cx="9906002" cy="204787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4AC004-A795-436F-BFA3-3FC08F760052}"/>
                </a:ext>
              </a:extLst>
            </p:cNvPr>
            <p:cNvSpPr/>
            <p:nvPr/>
          </p:nvSpPr>
          <p:spPr>
            <a:xfrm>
              <a:off x="3981450" y="2998785"/>
              <a:ext cx="438150" cy="1193800"/>
            </a:xfrm>
            <a:prstGeom prst="rect">
              <a:avLst/>
            </a:prstGeom>
            <a:solidFill>
              <a:srgbClr val="5A5E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Single Corner Snipped 3">
              <a:extLst>
                <a:ext uri="{FF2B5EF4-FFF2-40B4-BE49-F238E27FC236}">
                  <a16:creationId xmlns:a16="http://schemas.microsoft.com/office/drawing/2014/main" id="{A36A3B10-C029-4980-9102-5285B2522910}"/>
                </a:ext>
              </a:extLst>
            </p:cNvPr>
            <p:cNvSpPr/>
            <p:nvPr/>
          </p:nvSpPr>
          <p:spPr>
            <a:xfrm flipH="1">
              <a:off x="3067050" y="3519485"/>
              <a:ext cx="914400" cy="152400"/>
            </a:xfrm>
            <a:prstGeom prst="snip1Rect">
              <a:avLst>
                <a:gd name="adj" fmla="val 50000"/>
              </a:avLst>
            </a:prstGeom>
            <a:solidFill>
              <a:srgbClr val="6F73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Top Corners Snipped 4">
              <a:extLst>
                <a:ext uri="{FF2B5EF4-FFF2-40B4-BE49-F238E27FC236}">
                  <a16:creationId xmlns:a16="http://schemas.microsoft.com/office/drawing/2014/main" id="{E448A463-16C5-4B59-9FF2-A6BD2B52AADD}"/>
                </a:ext>
              </a:extLst>
            </p:cNvPr>
            <p:cNvSpPr/>
            <p:nvPr/>
          </p:nvSpPr>
          <p:spPr>
            <a:xfrm rot="16200000">
              <a:off x="7672388" y="-681041"/>
              <a:ext cx="2047875" cy="8553453"/>
            </a:xfrm>
            <a:prstGeom prst="snip2SameRect">
              <a:avLst/>
            </a:prstGeom>
            <a:solidFill>
              <a:srgbClr val="353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B59393F7-1A76-425E-B993-35A396543452}"/>
              </a:ext>
            </a:extLst>
          </p:cNvPr>
          <p:cNvSpPr/>
          <p:nvPr/>
        </p:nvSpPr>
        <p:spPr>
          <a:xfrm>
            <a:off x="8674753" y="3288144"/>
            <a:ext cx="4734790" cy="4734790"/>
          </a:xfrm>
          <a:prstGeom prst="ellipse">
            <a:avLst/>
          </a:prstGeom>
          <a:solidFill>
            <a:srgbClr val="6F73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807F2035-093A-4506-8311-8D5394BEC0E9}"/>
              </a:ext>
            </a:extLst>
          </p:cNvPr>
          <p:cNvSpPr/>
          <p:nvPr/>
        </p:nvSpPr>
        <p:spPr>
          <a:xfrm rot="17885095">
            <a:off x="-8907857" y="10376958"/>
            <a:ext cx="2047876" cy="4333875"/>
          </a:xfrm>
          <a:prstGeom prst="round2SameRect">
            <a:avLst/>
          </a:prstGeom>
          <a:solidFill>
            <a:srgbClr val="3537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382CD99-21FD-4C57-85D5-FA43F3A71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810" y="3923873"/>
            <a:ext cx="3114675" cy="307657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272BF44-1F95-4ECD-B665-1FE4794F71F1}"/>
              </a:ext>
            </a:extLst>
          </p:cNvPr>
          <p:cNvGrpSpPr/>
          <p:nvPr/>
        </p:nvGrpSpPr>
        <p:grpSpPr>
          <a:xfrm rot="3357767">
            <a:off x="10982372" y="6023484"/>
            <a:ext cx="119549" cy="1006562"/>
            <a:chOff x="8898269" y="5277607"/>
            <a:chExt cx="135884" cy="114410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FD26DC-1045-45EB-A65C-5FEEFCBC819B}"/>
                </a:ext>
              </a:extLst>
            </p:cNvPr>
            <p:cNvSpPr/>
            <p:nvPr/>
          </p:nvSpPr>
          <p:spPr>
            <a:xfrm rot="16120750" flipV="1">
              <a:off x="8964163" y="6306911"/>
              <a:ext cx="29073" cy="79213"/>
            </a:xfrm>
            <a:prstGeom prst="rect">
              <a:avLst/>
            </a:prstGeom>
            <a:solidFill>
              <a:srgbClr val="5A5E90"/>
            </a:solidFill>
            <a:ln w="19050">
              <a:solidFill>
                <a:srgbClr val="F4F4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Single Corner Snipped 10">
              <a:extLst>
                <a:ext uri="{FF2B5EF4-FFF2-40B4-BE49-F238E27FC236}">
                  <a16:creationId xmlns:a16="http://schemas.microsoft.com/office/drawing/2014/main" id="{AA14ACEE-E683-4E4D-A538-0338E0710DF9}"/>
                </a:ext>
              </a:extLst>
            </p:cNvPr>
            <p:cNvSpPr/>
            <p:nvPr/>
          </p:nvSpPr>
          <p:spPr>
            <a:xfrm rot="16120750" flipH="1" flipV="1">
              <a:off x="8949396" y="6386322"/>
              <a:ext cx="60674" cy="10112"/>
            </a:xfrm>
            <a:prstGeom prst="snip1Rect">
              <a:avLst>
                <a:gd name="adj" fmla="val 50000"/>
              </a:avLst>
            </a:prstGeom>
            <a:solidFill>
              <a:srgbClr val="6F73A5"/>
            </a:solidFill>
            <a:ln w="19050">
              <a:solidFill>
                <a:srgbClr val="F4F4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Top Corners Snipped 13">
              <a:extLst>
                <a:ext uri="{FF2B5EF4-FFF2-40B4-BE49-F238E27FC236}">
                  <a16:creationId xmlns:a16="http://schemas.microsoft.com/office/drawing/2014/main" id="{ABF41ED9-5159-4352-9FED-A57CAD259456}"/>
                </a:ext>
              </a:extLst>
            </p:cNvPr>
            <p:cNvSpPr/>
            <p:nvPr/>
          </p:nvSpPr>
          <p:spPr>
            <a:xfrm rot="21520750" flipV="1">
              <a:off x="8898269" y="5277607"/>
              <a:ext cx="135884" cy="1054518"/>
            </a:xfrm>
            <a:prstGeom prst="snip2SameRect">
              <a:avLst/>
            </a:prstGeom>
            <a:solidFill>
              <a:srgbClr val="353755"/>
            </a:solidFill>
            <a:ln w="19050">
              <a:solidFill>
                <a:srgbClr val="F4F4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F37EF2B8-81DC-4B00-AF27-CDC6F96130A7}"/>
              </a:ext>
            </a:extLst>
          </p:cNvPr>
          <p:cNvSpPr/>
          <p:nvPr/>
        </p:nvSpPr>
        <p:spPr>
          <a:xfrm rot="21040681">
            <a:off x="9885710" y="5859352"/>
            <a:ext cx="1093849" cy="1574141"/>
          </a:xfrm>
          <a:custGeom>
            <a:avLst/>
            <a:gdLst>
              <a:gd name="connsiteX0" fmla="*/ 0 w 1204686"/>
              <a:gd name="connsiteY0" fmla="*/ 0 h 1814286"/>
              <a:gd name="connsiteX1" fmla="*/ 1204686 w 1204686"/>
              <a:gd name="connsiteY1" fmla="*/ 0 h 1814286"/>
              <a:gd name="connsiteX2" fmla="*/ 1204686 w 1204686"/>
              <a:gd name="connsiteY2" fmla="*/ 1814286 h 1814286"/>
              <a:gd name="connsiteX3" fmla="*/ 0 w 1204686"/>
              <a:gd name="connsiteY3" fmla="*/ 1814286 h 1814286"/>
              <a:gd name="connsiteX4" fmla="*/ 0 w 1204686"/>
              <a:gd name="connsiteY4" fmla="*/ 0 h 1814286"/>
              <a:gd name="connsiteX0" fmla="*/ 0 w 1204686"/>
              <a:gd name="connsiteY0" fmla="*/ 0 h 1814286"/>
              <a:gd name="connsiteX1" fmla="*/ 1047668 w 1204686"/>
              <a:gd name="connsiteY1" fmla="*/ 258619 h 1814286"/>
              <a:gd name="connsiteX2" fmla="*/ 1204686 w 1204686"/>
              <a:gd name="connsiteY2" fmla="*/ 1814286 h 1814286"/>
              <a:gd name="connsiteX3" fmla="*/ 0 w 1204686"/>
              <a:gd name="connsiteY3" fmla="*/ 1814286 h 1814286"/>
              <a:gd name="connsiteX4" fmla="*/ 0 w 1204686"/>
              <a:gd name="connsiteY4" fmla="*/ 0 h 1814286"/>
              <a:gd name="connsiteX0" fmla="*/ 0 w 1204686"/>
              <a:gd name="connsiteY0" fmla="*/ 0 h 1814286"/>
              <a:gd name="connsiteX1" fmla="*/ 1047668 w 1204686"/>
              <a:gd name="connsiteY1" fmla="*/ 258619 h 1814286"/>
              <a:gd name="connsiteX2" fmla="*/ 1204686 w 1204686"/>
              <a:gd name="connsiteY2" fmla="*/ 1814286 h 1814286"/>
              <a:gd name="connsiteX3" fmla="*/ 350981 w 1204686"/>
              <a:gd name="connsiteY3" fmla="*/ 1592614 h 1814286"/>
              <a:gd name="connsiteX4" fmla="*/ 0 w 1204686"/>
              <a:gd name="connsiteY4" fmla="*/ 0 h 1814286"/>
              <a:gd name="connsiteX0" fmla="*/ 0 w 1056904"/>
              <a:gd name="connsiteY0" fmla="*/ 0 h 1684977"/>
              <a:gd name="connsiteX1" fmla="*/ 899886 w 1056904"/>
              <a:gd name="connsiteY1" fmla="*/ 129310 h 1684977"/>
              <a:gd name="connsiteX2" fmla="*/ 1056904 w 1056904"/>
              <a:gd name="connsiteY2" fmla="*/ 1684977 h 1684977"/>
              <a:gd name="connsiteX3" fmla="*/ 203199 w 1056904"/>
              <a:gd name="connsiteY3" fmla="*/ 1463305 h 1684977"/>
              <a:gd name="connsiteX4" fmla="*/ 0 w 1056904"/>
              <a:gd name="connsiteY4" fmla="*/ 0 h 1684977"/>
              <a:gd name="connsiteX0" fmla="*/ 0 w 1056904"/>
              <a:gd name="connsiteY0" fmla="*/ 0 h 1684977"/>
              <a:gd name="connsiteX1" fmla="*/ 1019959 w 1056904"/>
              <a:gd name="connsiteY1" fmla="*/ 203201 h 1684977"/>
              <a:gd name="connsiteX2" fmla="*/ 1056904 w 1056904"/>
              <a:gd name="connsiteY2" fmla="*/ 1684977 h 1684977"/>
              <a:gd name="connsiteX3" fmla="*/ 203199 w 1056904"/>
              <a:gd name="connsiteY3" fmla="*/ 1463305 h 1684977"/>
              <a:gd name="connsiteX4" fmla="*/ 0 w 1056904"/>
              <a:gd name="connsiteY4" fmla="*/ 0 h 1684977"/>
              <a:gd name="connsiteX0" fmla="*/ 0 w 1056904"/>
              <a:gd name="connsiteY0" fmla="*/ 27708 h 1712685"/>
              <a:gd name="connsiteX1" fmla="*/ 1047668 w 1056904"/>
              <a:gd name="connsiteY1" fmla="*/ 0 h 1712685"/>
              <a:gd name="connsiteX2" fmla="*/ 1056904 w 1056904"/>
              <a:gd name="connsiteY2" fmla="*/ 1712685 h 1712685"/>
              <a:gd name="connsiteX3" fmla="*/ 203199 w 1056904"/>
              <a:gd name="connsiteY3" fmla="*/ 1491013 h 1712685"/>
              <a:gd name="connsiteX4" fmla="*/ 0 w 1056904"/>
              <a:gd name="connsiteY4" fmla="*/ 27708 h 1712685"/>
              <a:gd name="connsiteX0" fmla="*/ 0 w 899885"/>
              <a:gd name="connsiteY0" fmla="*/ 138544 h 1712685"/>
              <a:gd name="connsiteX1" fmla="*/ 890649 w 899885"/>
              <a:gd name="connsiteY1" fmla="*/ 0 h 1712685"/>
              <a:gd name="connsiteX2" fmla="*/ 899885 w 899885"/>
              <a:gd name="connsiteY2" fmla="*/ 1712685 h 1712685"/>
              <a:gd name="connsiteX3" fmla="*/ 46180 w 899885"/>
              <a:gd name="connsiteY3" fmla="*/ 1491013 h 1712685"/>
              <a:gd name="connsiteX4" fmla="*/ 0 w 899885"/>
              <a:gd name="connsiteY4" fmla="*/ 138544 h 1712685"/>
              <a:gd name="connsiteX0" fmla="*/ 0 w 1093884"/>
              <a:gd name="connsiteY0" fmla="*/ 0 h 1574141"/>
              <a:gd name="connsiteX1" fmla="*/ 1093849 w 1093884"/>
              <a:gd name="connsiteY1" fmla="*/ 184729 h 1574141"/>
              <a:gd name="connsiteX2" fmla="*/ 899885 w 1093884"/>
              <a:gd name="connsiteY2" fmla="*/ 1574141 h 1574141"/>
              <a:gd name="connsiteX3" fmla="*/ 46180 w 1093884"/>
              <a:gd name="connsiteY3" fmla="*/ 1352469 h 1574141"/>
              <a:gd name="connsiteX4" fmla="*/ 0 w 1093884"/>
              <a:gd name="connsiteY4" fmla="*/ 0 h 1574141"/>
              <a:gd name="connsiteX0" fmla="*/ 0 w 1093849"/>
              <a:gd name="connsiteY0" fmla="*/ 0 h 1574141"/>
              <a:gd name="connsiteX1" fmla="*/ 1093849 w 1093849"/>
              <a:gd name="connsiteY1" fmla="*/ 184729 h 1574141"/>
              <a:gd name="connsiteX2" fmla="*/ 899885 w 1093849"/>
              <a:gd name="connsiteY2" fmla="*/ 1574141 h 1574141"/>
              <a:gd name="connsiteX3" fmla="*/ 46180 w 1093849"/>
              <a:gd name="connsiteY3" fmla="*/ 1352469 h 1574141"/>
              <a:gd name="connsiteX4" fmla="*/ 0 w 1093849"/>
              <a:gd name="connsiteY4" fmla="*/ 0 h 1574141"/>
              <a:gd name="connsiteX0" fmla="*/ 0 w 1093849"/>
              <a:gd name="connsiteY0" fmla="*/ 0 h 1574141"/>
              <a:gd name="connsiteX1" fmla="*/ 1093849 w 1093849"/>
              <a:gd name="connsiteY1" fmla="*/ 184729 h 1574141"/>
              <a:gd name="connsiteX2" fmla="*/ 899885 w 1093849"/>
              <a:gd name="connsiteY2" fmla="*/ 1574141 h 1574141"/>
              <a:gd name="connsiteX3" fmla="*/ 120071 w 1093849"/>
              <a:gd name="connsiteY3" fmla="*/ 1333997 h 1574141"/>
              <a:gd name="connsiteX4" fmla="*/ 0 w 1093849"/>
              <a:gd name="connsiteY4" fmla="*/ 0 h 1574141"/>
              <a:gd name="connsiteX0" fmla="*/ 0 w 1093849"/>
              <a:gd name="connsiteY0" fmla="*/ 0 h 1574141"/>
              <a:gd name="connsiteX1" fmla="*/ 1093849 w 1093849"/>
              <a:gd name="connsiteY1" fmla="*/ 184729 h 1574141"/>
              <a:gd name="connsiteX2" fmla="*/ 899885 w 1093849"/>
              <a:gd name="connsiteY2" fmla="*/ 1574141 h 1574141"/>
              <a:gd name="connsiteX3" fmla="*/ 120071 w 1093849"/>
              <a:gd name="connsiteY3" fmla="*/ 1333997 h 1574141"/>
              <a:gd name="connsiteX4" fmla="*/ 0 w 1093849"/>
              <a:gd name="connsiteY4" fmla="*/ 0 h 1574141"/>
              <a:gd name="connsiteX0" fmla="*/ 0 w 1093849"/>
              <a:gd name="connsiteY0" fmla="*/ 0 h 1574141"/>
              <a:gd name="connsiteX1" fmla="*/ 1093849 w 1093849"/>
              <a:gd name="connsiteY1" fmla="*/ 184729 h 1574141"/>
              <a:gd name="connsiteX2" fmla="*/ 899885 w 1093849"/>
              <a:gd name="connsiteY2" fmla="*/ 1574141 h 1574141"/>
              <a:gd name="connsiteX3" fmla="*/ 120071 w 1093849"/>
              <a:gd name="connsiteY3" fmla="*/ 1333997 h 1574141"/>
              <a:gd name="connsiteX4" fmla="*/ 0 w 1093849"/>
              <a:gd name="connsiteY4" fmla="*/ 0 h 1574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3849" h="1574141">
                <a:moveTo>
                  <a:pt x="0" y="0"/>
                </a:moveTo>
                <a:lnTo>
                  <a:pt x="1093849" y="184729"/>
                </a:lnTo>
                <a:cubicBezTo>
                  <a:pt x="939910" y="746387"/>
                  <a:pt x="896806" y="1003246"/>
                  <a:pt x="899885" y="1574141"/>
                </a:cubicBezTo>
                <a:cubicBezTo>
                  <a:pt x="639947" y="1494093"/>
                  <a:pt x="426191" y="1534117"/>
                  <a:pt x="120071" y="1333997"/>
                </a:cubicBezTo>
                <a:cubicBezTo>
                  <a:pt x="-30790" y="889331"/>
                  <a:pt x="40024" y="444666"/>
                  <a:pt x="0" y="0"/>
                </a:cubicBezTo>
                <a:close/>
              </a:path>
            </a:pathLst>
          </a:custGeom>
          <a:solidFill>
            <a:srgbClr val="F4F4F4"/>
          </a:solidFill>
          <a:ln w="28575">
            <a:solidFill>
              <a:srgbClr val="6F73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02C3E4-FB39-48EE-B41D-7E163D38EDB7}"/>
              </a:ext>
            </a:extLst>
          </p:cNvPr>
          <p:cNvSpPr/>
          <p:nvPr/>
        </p:nvSpPr>
        <p:spPr>
          <a:xfrm>
            <a:off x="1337359" y="629708"/>
            <a:ext cx="5120783" cy="7609126"/>
          </a:xfrm>
          <a:prstGeom prst="rect">
            <a:avLst/>
          </a:prstGeom>
          <a:solidFill>
            <a:srgbClr val="F4F4F4"/>
          </a:solidFill>
          <a:ln w="38100">
            <a:solidFill>
              <a:srgbClr val="6F73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487C6E6B-46E5-41B0-8DD8-C89178FAF9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95162"/>
              </p:ext>
            </p:extLst>
          </p:nvPr>
        </p:nvGraphicFramePr>
        <p:xfrm>
          <a:off x="1689098" y="1076266"/>
          <a:ext cx="4406902" cy="670884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082800">
                  <a:extLst>
                    <a:ext uri="{9D8B030D-6E8A-4147-A177-3AD203B41FA5}">
                      <a16:colId xmlns:a16="http://schemas.microsoft.com/office/drawing/2014/main" val="670430911"/>
                    </a:ext>
                  </a:extLst>
                </a:gridCol>
                <a:gridCol w="2324102">
                  <a:extLst>
                    <a:ext uri="{9D8B030D-6E8A-4147-A177-3AD203B41FA5}">
                      <a16:colId xmlns:a16="http://schemas.microsoft.com/office/drawing/2014/main" val="2717104569"/>
                    </a:ext>
                  </a:extLst>
                </a:gridCol>
              </a:tblGrid>
              <a:tr h="95840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NAMA - NIM</a:t>
                      </a:r>
                      <a:endPara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PERTANYAAN</a:t>
                      </a:r>
                      <a:endPara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4458995"/>
                  </a:ext>
                </a:extLst>
              </a:tr>
              <a:tr h="958406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5868891"/>
                  </a:ext>
                </a:extLst>
              </a:tr>
              <a:tr h="958406"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6758211"/>
                  </a:ext>
                </a:extLst>
              </a:tr>
              <a:tr h="958406"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6127835"/>
                  </a:ext>
                </a:extLst>
              </a:tr>
              <a:tr h="958406"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5146431"/>
                  </a:ext>
                </a:extLst>
              </a:tr>
              <a:tr h="958406"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23757"/>
                  </a:ext>
                </a:extLst>
              </a:tr>
              <a:tr h="958406"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6574741"/>
                  </a:ext>
                </a:extLst>
              </a:tr>
            </a:tbl>
          </a:graphicData>
        </a:graphic>
      </p:graphicFrame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11732F61-8AE5-4A85-8303-AD60268D3134}"/>
              </a:ext>
            </a:extLst>
          </p:cNvPr>
          <p:cNvSpPr/>
          <p:nvPr/>
        </p:nvSpPr>
        <p:spPr>
          <a:xfrm rot="20849679">
            <a:off x="10947477" y="6504706"/>
            <a:ext cx="369455" cy="9144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07E65"/>
          </a:solidFill>
          <a:ln>
            <a:solidFill>
              <a:srgbClr val="022B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440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60276D20-92EF-4BC4-9508-515A42AA1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623" y="-2460944"/>
            <a:ext cx="9022032" cy="135262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3D4023-3DFE-4DDB-A197-4893D6173A47}"/>
              </a:ext>
            </a:extLst>
          </p:cNvPr>
          <p:cNvSpPr txBox="1"/>
          <p:nvPr/>
        </p:nvSpPr>
        <p:spPr>
          <a:xfrm>
            <a:off x="3189489" y="1960438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1386524" y="1948190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1479499" y="2609742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950508" y="3271294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2058183" y="3932846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995392" y="4594397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673100" y="2451516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673100" y="927100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86BEF-1F4A-4148-8CBD-98F578632814}"/>
              </a:ext>
            </a:extLst>
          </p:cNvPr>
          <p:cNvSpPr txBox="1"/>
          <p:nvPr/>
        </p:nvSpPr>
        <p:spPr>
          <a:xfrm>
            <a:off x="1386524" y="2495406"/>
            <a:ext cx="45931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terjemahan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dari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kata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inggris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research. 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ahli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mengindonesiakan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research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menjadi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riset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Kata research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berasal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dari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kata “</a:t>
            </a:r>
            <a:r>
              <a:rPr lang="en-US" sz="1400" i="1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”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berarti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“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kembali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” dan to search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bearti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“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mencari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”.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arti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sebenarnya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dari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research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“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mencari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kembali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”.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Menurut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kamus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Webster’s New International</a:t>
            </a:r>
            <a:r>
              <a:rPr lang="en-US" sz="1400" i="1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research 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penyelidikan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hati-hati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kritis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mencari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fakta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prinsip-prinsip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suatu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penyelidikan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amat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cermat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menetapkan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sesuatu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DC810CE7-AA6D-407E-A32A-7BF8F512C23A}"/>
              </a:ext>
            </a:extLst>
          </p:cNvPr>
          <p:cNvSpPr/>
          <p:nvPr/>
        </p:nvSpPr>
        <p:spPr>
          <a:xfrm>
            <a:off x="6415723" y="-4311606"/>
            <a:ext cx="10651804" cy="13526244"/>
          </a:xfrm>
          <a:custGeom>
            <a:avLst/>
            <a:gdLst>
              <a:gd name="connsiteX0" fmla="*/ 8894450 w 10651804"/>
              <a:gd name="connsiteY0" fmla="*/ 4521012 h 13526244"/>
              <a:gd name="connsiteX1" fmla="*/ 8623312 w 10651804"/>
              <a:gd name="connsiteY1" fmla="*/ 4633321 h 13526244"/>
              <a:gd name="connsiteX2" fmla="*/ 2786049 w 10651804"/>
              <a:gd name="connsiteY2" fmla="*/ 10470585 h 13526244"/>
              <a:gd name="connsiteX3" fmla="*/ 2786049 w 10651804"/>
              <a:gd name="connsiteY3" fmla="*/ 11012861 h 13526244"/>
              <a:gd name="connsiteX4" fmla="*/ 4141708 w 10651804"/>
              <a:gd name="connsiteY4" fmla="*/ 12368518 h 13526244"/>
              <a:gd name="connsiteX5" fmla="*/ 10521246 w 10651804"/>
              <a:gd name="connsiteY5" fmla="*/ 5988979 h 13526244"/>
              <a:gd name="connsiteX6" fmla="*/ 9165588 w 10651804"/>
              <a:gd name="connsiteY6" fmla="*/ 4633321 h 13526244"/>
              <a:gd name="connsiteX7" fmla="*/ 8894450 w 10651804"/>
              <a:gd name="connsiteY7" fmla="*/ 4521012 h 13526244"/>
              <a:gd name="connsiteX8" fmla="*/ 6096644 w 10651804"/>
              <a:gd name="connsiteY8" fmla="*/ 3551407 h 13526244"/>
              <a:gd name="connsiteX9" fmla="*/ 5804282 w 10651804"/>
              <a:gd name="connsiteY9" fmla="*/ 3672507 h 13526244"/>
              <a:gd name="connsiteX10" fmla="*/ 9466 w 10651804"/>
              <a:gd name="connsiteY10" fmla="*/ 9467323 h 13526244"/>
              <a:gd name="connsiteX11" fmla="*/ 9465 w 10651804"/>
              <a:gd name="connsiteY11" fmla="*/ 10052046 h 13526244"/>
              <a:gd name="connsiteX12" fmla="*/ 1471238 w 10651804"/>
              <a:gd name="connsiteY12" fmla="*/ 11513820 h 13526244"/>
              <a:gd name="connsiteX13" fmla="*/ 7850778 w 10651804"/>
              <a:gd name="connsiteY13" fmla="*/ 5134279 h 13526244"/>
              <a:gd name="connsiteX14" fmla="*/ 6389004 w 10651804"/>
              <a:gd name="connsiteY14" fmla="*/ 3672507 h 13526244"/>
              <a:gd name="connsiteX15" fmla="*/ 6096644 w 10651804"/>
              <a:gd name="connsiteY15" fmla="*/ 3551407 h 13526244"/>
              <a:gd name="connsiteX16" fmla="*/ 6420522 w 10651804"/>
              <a:gd name="connsiteY16" fmla="*/ 185086 h 13526244"/>
              <a:gd name="connsiteX17" fmla="*/ 6194842 w 10651804"/>
              <a:gd name="connsiteY17" fmla="*/ 278566 h 13526244"/>
              <a:gd name="connsiteX18" fmla="*/ 266664 w 10651804"/>
              <a:gd name="connsiteY18" fmla="*/ 6206744 h 13526244"/>
              <a:gd name="connsiteX19" fmla="*/ 266664 w 10651804"/>
              <a:gd name="connsiteY19" fmla="*/ 6658105 h 13526244"/>
              <a:gd name="connsiteX20" fmla="*/ 1395039 w 10651804"/>
              <a:gd name="connsiteY20" fmla="*/ 7786480 h 13526244"/>
              <a:gd name="connsiteX21" fmla="*/ 7774578 w 10651804"/>
              <a:gd name="connsiteY21" fmla="*/ 1406941 h 13526244"/>
              <a:gd name="connsiteX22" fmla="*/ 6646202 w 10651804"/>
              <a:gd name="connsiteY22" fmla="*/ 278566 h 13526244"/>
              <a:gd name="connsiteX23" fmla="*/ 6420522 w 10651804"/>
              <a:gd name="connsiteY23" fmla="*/ 185086 h 13526244"/>
              <a:gd name="connsiteX24" fmla="*/ 0 w 10651804"/>
              <a:gd name="connsiteY24" fmla="*/ 0 h 13526244"/>
              <a:gd name="connsiteX25" fmla="*/ 10651804 w 10651804"/>
              <a:gd name="connsiteY25" fmla="*/ 0 h 13526244"/>
              <a:gd name="connsiteX26" fmla="*/ 10651804 w 10651804"/>
              <a:gd name="connsiteY26" fmla="*/ 13526244 h 13526244"/>
              <a:gd name="connsiteX27" fmla="*/ 0 w 10651804"/>
              <a:gd name="connsiteY27" fmla="*/ 13526244 h 13526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651804" h="13526244">
                <a:moveTo>
                  <a:pt x="8894450" y="4521012"/>
                </a:moveTo>
                <a:cubicBezTo>
                  <a:pt x="8796318" y="4521012"/>
                  <a:pt x="8698186" y="4558449"/>
                  <a:pt x="8623312" y="4633321"/>
                </a:cubicBezTo>
                <a:lnTo>
                  <a:pt x="2786049" y="10470585"/>
                </a:lnTo>
                <a:lnTo>
                  <a:pt x="2786049" y="11012861"/>
                </a:lnTo>
                <a:lnTo>
                  <a:pt x="4141708" y="12368518"/>
                </a:lnTo>
                <a:lnTo>
                  <a:pt x="10521246" y="5988979"/>
                </a:lnTo>
                <a:lnTo>
                  <a:pt x="9165588" y="4633321"/>
                </a:lnTo>
                <a:cubicBezTo>
                  <a:pt x="9090716" y="4558449"/>
                  <a:pt x="8992584" y="4521012"/>
                  <a:pt x="8894450" y="4521012"/>
                </a:cubicBezTo>
                <a:close/>
                <a:moveTo>
                  <a:pt x="6096644" y="3551407"/>
                </a:moveTo>
                <a:cubicBezTo>
                  <a:pt x="5990830" y="3551407"/>
                  <a:pt x="5885016" y="3591773"/>
                  <a:pt x="5804282" y="3672507"/>
                </a:cubicBezTo>
                <a:lnTo>
                  <a:pt x="9466" y="9467323"/>
                </a:lnTo>
                <a:lnTo>
                  <a:pt x="9465" y="10052046"/>
                </a:lnTo>
                <a:lnTo>
                  <a:pt x="1471238" y="11513820"/>
                </a:lnTo>
                <a:lnTo>
                  <a:pt x="7850778" y="5134279"/>
                </a:lnTo>
                <a:lnTo>
                  <a:pt x="6389004" y="3672507"/>
                </a:lnTo>
                <a:cubicBezTo>
                  <a:pt x="6308272" y="3591773"/>
                  <a:pt x="6202458" y="3551407"/>
                  <a:pt x="6096644" y="3551407"/>
                </a:cubicBezTo>
                <a:close/>
                <a:moveTo>
                  <a:pt x="6420522" y="185086"/>
                </a:moveTo>
                <a:cubicBezTo>
                  <a:pt x="6338842" y="185086"/>
                  <a:pt x="6257162" y="216245"/>
                  <a:pt x="6194842" y="278566"/>
                </a:cubicBezTo>
                <a:lnTo>
                  <a:pt x="266664" y="6206744"/>
                </a:lnTo>
                <a:lnTo>
                  <a:pt x="266664" y="6658105"/>
                </a:lnTo>
                <a:lnTo>
                  <a:pt x="1395039" y="7786480"/>
                </a:lnTo>
                <a:lnTo>
                  <a:pt x="7774578" y="1406941"/>
                </a:lnTo>
                <a:lnTo>
                  <a:pt x="6646202" y="278566"/>
                </a:lnTo>
                <a:cubicBezTo>
                  <a:pt x="6583882" y="216246"/>
                  <a:pt x="6502202" y="185086"/>
                  <a:pt x="6420522" y="185086"/>
                </a:cubicBezTo>
                <a:close/>
                <a:moveTo>
                  <a:pt x="0" y="0"/>
                </a:moveTo>
                <a:lnTo>
                  <a:pt x="10651804" y="0"/>
                </a:lnTo>
                <a:lnTo>
                  <a:pt x="10651804" y="13526244"/>
                </a:lnTo>
                <a:lnTo>
                  <a:pt x="0" y="13526244"/>
                </a:lnTo>
                <a:close/>
              </a:path>
            </a:pathLst>
          </a:custGeom>
          <a:solidFill>
            <a:srgbClr val="E0E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6563F4C-E6B2-4DD1-819E-7F47026B2081}"/>
              </a:ext>
            </a:extLst>
          </p:cNvPr>
          <p:cNvSpPr/>
          <p:nvPr/>
        </p:nvSpPr>
        <p:spPr>
          <a:xfrm>
            <a:off x="6366544" y="8924189"/>
            <a:ext cx="10700983" cy="5514077"/>
          </a:xfrm>
          <a:prstGeom prst="rect">
            <a:avLst/>
          </a:prstGeom>
          <a:solidFill>
            <a:srgbClr val="E0E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88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3D4023-3DFE-4DDB-A197-4893D6173A47}"/>
              </a:ext>
            </a:extLst>
          </p:cNvPr>
          <p:cNvSpPr txBox="1"/>
          <p:nvPr/>
        </p:nvSpPr>
        <p:spPr>
          <a:xfrm>
            <a:off x="6139542" y="3176178"/>
            <a:ext cx="2691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3300628" y="2506990"/>
            <a:ext cx="2839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449707" y="3168542"/>
            <a:ext cx="2690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622557" y="3830094"/>
            <a:ext cx="3517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4344183" y="4491646"/>
            <a:ext cx="1795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2688281" y="5153197"/>
            <a:ext cx="3451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0" y="3828942"/>
            <a:ext cx="12192000" cy="30290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0" y="1"/>
            <a:ext cx="12192000" cy="31238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60AFDE7-7BB3-4F63-985C-6F40FFE6B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1923" y="-11250976"/>
            <a:ext cx="9022032" cy="13526244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10BC5B9-71B6-44A6-9CED-9B987A274E0D}"/>
              </a:ext>
            </a:extLst>
          </p:cNvPr>
          <p:cNvSpPr/>
          <p:nvPr/>
        </p:nvSpPr>
        <p:spPr>
          <a:xfrm>
            <a:off x="13142551" y="-11095454"/>
            <a:ext cx="10651804" cy="13526244"/>
          </a:xfrm>
          <a:custGeom>
            <a:avLst/>
            <a:gdLst>
              <a:gd name="connsiteX0" fmla="*/ 8894450 w 10651804"/>
              <a:gd name="connsiteY0" fmla="*/ 4521012 h 13526244"/>
              <a:gd name="connsiteX1" fmla="*/ 8623312 w 10651804"/>
              <a:gd name="connsiteY1" fmla="*/ 4633321 h 13526244"/>
              <a:gd name="connsiteX2" fmla="*/ 2786049 w 10651804"/>
              <a:gd name="connsiteY2" fmla="*/ 10470585 h 13526244"/>
              <a:gd name="connsiteX3" fmla="*/ 2786049 w 10651804"/>
              <a:gd name="connsiteY3" fmla="*/ 11012861 h 13526244"/>
              <a:gd name="connsiteX4" fmla="*/ 4141708 w 10651804"/>
              <a:gd name="connsiteY4" fmla="*/ 12368518 h 13526244"/>
              <a:gd name="connsiteX5" fmla="*/ 10521246 w 10651804"/>
              <a:gd name="connsiteY5" fmla="*/ 5988979 h 13526244"/>
              <a:gd name="connsiteX6" fmla="*/ 9165588 w 10651804"/>
              <a:gd name="connsiteY6" fmla="*/ 4633321 h 13526244"/>
              <a:gd name="connsiteX7" fmla="*/ 8894450 w 10651804"/>
              <a:gd name="connsiteY7" fmla="*/ 4521012 h 13526244"/>
              <a:gd name="connsiteX8" fmla="*/ 6096644 w 10651804"/>
              <a:gd name="connsiteY8" fmla="*/ 3551407 h 13526244"/>
              <a:gd name="connsiteX9" fmla="*/ 5804282 w 10651804"/>
              <a:gd name="connsiteY9" fmla="*/ 3672507 h 13526244"/>
              <a:gd name="connsiteX10" fmla="*/ 9466 w 10651804"/>
              <a:gd name="connsiteY10" fmla="*/ 9467323 h 13526244"/>
              <a:gd name="connsiteX11" fmla="*/ 9465 w 10651804"/>
              <a:gd name="connsiteY11" fmla="*/ 10052046 h 13526244"/>
              <a:gd name="connsiteX12" fmla="*/ 1471238 w 10651804"/>
              <a:gd name="connsiteY12" fmla="*/ 11513820 h 13526244"/>
              <a:gd name="connsiteX13" fmla="*/ 7850778 w 10651804"/>
              <a:gd name="connsiteY13" fmla="*/ 5134279 h 13526244"/>
              <a:gd name="connsiteX14" fmla="*/ 6389004 w 10651804"/>
              <a:gd name="connsiteY14" fmla="*/ 3672507 h 13526244"/>
              <a:gd name="connsiteX15" fmla="*/ 6096644 w 10651804"/>
              <a:gd name="connsiteY15" fmla="*/ 3551407 h 13526244"/>
              <a:gd name="connsiteX16" fmla="*/ 6420522 w 10651804"/>
              <a:gd name="connsiteY16" fmla="*/ 185086 h 13526244"/>
              <a:gd name="connsiteX17" fmla="*/ 6194842 w 10651804"/>
              <a:gd name="connsiteY17" fmla="*/ 278566 h 13526244"/>
              <a:gd name="connsiteX18" fmla="*/ 266664 w 10651804"/>
              <a:gd name="connsiteY18" fmla="*/ 6206744 h 13526244"/>
              <a:gd name="connsiteX19" fmla="*/ 266664 w 10651804"/>
              <a:gd name="connsiteY19" fmla="*/ 6658105 h 13526244"/>
              <a:gd name="connsiteX20" fmla="*/ 1395039 w 10651804"/>
              <a:gd name="connsiteY20" fmla="*/ 7786480 h 13526244"/>
              <a:gd name="connsiteX21" fmla="*/ 7774578 w 10651804"/>
              <a:gd name="connsiteY21" fmla="*/ 1406941 h 13526244"/>
              <a:gd name="connsiteX22" fmla="*/ 6646202 w 10651804"/>
              <a:gd name="connsiteY22" fmla="*/ 278566 h 13526244"/>
              <a:gd name="connsiteX23" fmla="*/ 6420522 w 10651804"/>
              <a:gd name="connsiteY23" fmla="*/ 185086 h 13526244"/>
              <a:gd name="connsiteX24" fmla="*/ 0 w 10651804"/>
              <a:gd name="connsiteY24" fmla="*/ 0 h 13526244"/>
              <a:gd name="connsiteX25" fmla="*/ 10651804 w 10651804"/>
              <a:gd name="connsiteY25" fmla="*/ 0 h 13526244"/>
              <a:gd name="connsiteX26" fmla="*/ 10651804 w 10651804"/>
              <a:gd name="connsiteY26" fmla="*/ 13526244 h 13526244"/>
              <a:gd name="connsiteX27" fmla="*/ 0 w 10651804"/>
              <a:gd name="connsiteY27" fmla="*/ 13526244 h 13526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651804" h="13526244">
                <a:moveTo>
                  <a:pt x="8894450" y="4521012"/>
                </a:moveTo>
                <a:cubicBezTo>
                  <a:pt x="8796318" y="4521012"/>
                  <a:pt x="8698186" y="4558449"/>
                  <a:pt x="8623312" y="4633321"/>
                </a:cubicBezTo>
                <a:lnTo>
                  <a:pt x="2786049" y="10470585"/>
                </a:lnTo>
                <a:lnTo>
                  <a:pt x="2786049" y="11012861"/>
                </a:lnTo>
                <a:lnTo>
                  <a:pt x="4141708" y="12368518"/>
                </a:lnTo>
                <a:lnTo>
                  <a:pt x="10521246" y="5988979"/>
                </a:lnTo>
                <a:lnTo>
                  <a:pt x="9165588" y="4633321"/>
                </a:lnTo>
                <a:cubicBezTo>
                  <a:pt x="9090716" y="4558449"/>
                  <a:pt x="8992584" y="4521012"/>
                  <a:pt x="8894450" y="4521012"/>
                </a:cubicBezTo>
                <a:close/>
                <a:moveTo>
                  <a:pt x="6096644" y="3551407"/>
                </a:moveTo>
                <a:cubicBezTo>
                  <a:pt x="5990830" y="3551407"/>
                  <a:pt x="5885016" y="3591773"/>
                  <a:pt x="5804282" y="3672507"/>
                </a:cubicBezTo>
                <a:lnTo>
                  <a:pt x="9466" y="9467323"/>
                </a:lnTo>
                <a:lnTo>
                  <a:pt x="9465" y="10052046"/>
                </a:lnTo>
                <a:lnTo>
                  <a:pt x="1471238" y="11513820"/>
                </a:lnTo>
                <a:lnTo>
                  <a:pt x="7850778" y="5134279"/>
                </a:lnTo>
                <a:lnTo>
                  <a:pt x="6389004" y="3672507"/>
                </a:lnTo>
                <a:cubicBezTo>
                  <a:pt x="6308272" y="3591773"/>
                  <a:pt x="6202458" y="3551407"/>
                  <a:pt x="6096644" y="3551407"/>
                </a:cubicBezTo>
                <a:close/>
                <a:moveTo>
                  <a:pt x="6420522" y="185086"/>
                </a:moveTo>
                <a:cubicBezTo>
                  <a:pt x="6338842" y="185086"/>
                  <a:pt x="6257162" y="216245"/>
                  <a:pt x="6194842" y="278566"/>
                </a:cubicBezTo>
                <a:lnTo>
                  <a:pt x="266664" y="6206744"/>
                </a:lnTo>
                <a:lnTo>
                  <a:pt x="266664" y="6658105"/>
                </a:lnTo>
                <a:lnTo>
                  <a:pt x="1395039" y="7786480"/>
                </a:lnTo>
                <a:lnTo>
                  <a:pt x="7774578" y="1406941"/>
                </a:lnTo>
                <a:lnTo>
                  <a:pt x="6646202" y="278566"/>
                </a:lnTo>
                <a:cubicBezTo>
                  <a:pt x="6583882" y="216246"/>
                  <a:pt x="6502202" y="185086"/>
                  <a:pt x="6420522" y="185086"/>
                </a:cubicBezTo>
                <a:close/>
                <a:moveTo>
                  <a:pt x="0" y="0"/>
                </a:moveTo>
                <a:lnTo>
                  <a:pt x="10651804" y="0"/>
                </a:lnTo>
                <a:lnTo>
                  <a:pt x="10651804" y="13526244"/>
                </a:lnTo>
                <a:lnTo>
                  <a:pt x="0" y="13526244"/>
                </a:lnTo>
                <a:close/>
              </a:path>
            </a:pathLst>
          </a:custGeom>
          <a:solidFill>
            <a:srgbClr val="E0E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FFE8E5-D196-48F1-BC6F-F4F65C46063C}"/>
              </a:ext>
            </a:extLst>
          </p:cNvPr>
          <p:cNvSpPr/>
          <p:nvPr/>
        </p:nvSpPr>
        <p:spPr>
          <a:xfrm>
            <a:off x="13139441" y="1825694"/>
            <a:ext cx="10700983" cy="5514077"/>
          </a:xfrm>
          <a:prstGeom prst="rect">
            <a:avLst/>
          </a:prstGeom>
          <a:solidFill>
            <a:srgbClr val="E0E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B3B1B8-F8F6-4B02-994B-01241491A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5747">
            <a:off x="-4535317" y="-3295445"/>
            <a:ext cx="4762500" cy="4762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CBDA4C-EDAB-4718-986A-F1886551D5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16839">
            <a:off x="6706117" y="6925978"/>
            <a:ext cx="3880143" cy="388014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89828A0-D31A-4975-8E45-64440F64F5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32860">
            <a:off x="12950668" y="5301664"/>
            <a:ext cx="4124325" cy="5486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EDCBE49-76C6-45C2-9B11-4CEADB64A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-4075615" y="5065312"/>
            <a:ext cx="4402980" cy="66044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1090380-218E-427D-B0C8-A027FD607A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58404">
            <a:off x="611773" y="7550984"/>
            <a:ext cx="2710361" cy="361172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BE9807A-F68E-4C45-96A4-060BB19A6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2289">
            <a:off x="11964478" y="-4840640"/>
            <a:ext cx="38862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2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3D4023-3DFE-4DDB-A197-4893D6173A47}"/>
              </a:ext>
            </a:extLst>
          </p:cNvPr>
          <p:cNvSpPr txBox="1"/>
          <p:nvPr/>
        </p:nvSpPr>
        <p:spPr>
          <a:xfrm>
            <a:off x="5840677" y="1931070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4037712" y="1489310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4130687" y="1931070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3601696" y="3241926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4709371" y="3903478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3646580" y="4565029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3414976" y="2450220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3324288" y="897732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86BEF-1F4A-4148-8CBD-98F578632814}"/>
              </a:ext>
            </a:extLst>
          </p:cNvPr>
          <p:cNvSpPr txBox="1"/>
          <p:nvPr/>
        </p:nvSpPr>
        <p:spPr>
          <a:xfrm>
            <a:off x="3544085" y="2467342"/>
            <a:ext cx="45931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merupakan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memahami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memecahkan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didapatkan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sifatnya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sering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terjangkau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kemampuan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berpikir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misalnya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filsafat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agama.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bukanlah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hakiki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tetapi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sifatnya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terbatas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kemampuan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indra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pikir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rasional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manusia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sifatnya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relatif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tetap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temuan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dilakukan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para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terdahulu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berarti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menjadi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abadi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0E842B-A391-4A0A-99BC-5F83C52BC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164">
            <a:off x="-2143107" y="-1291307"/>
            <a:ext cx="4762500" cy="4762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0F788F-B468-4B6B-9CF2-AA7DC58FE4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83178">
            <a:off x="6571713" y="4956777"/>
            <a:ext cx="3880143" cy="38801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72A6338-4634-47F4-BB37-91B7A6052F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676" y="3463758"/>
            <a:ext cx="4124325" cy="5486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730BC6-485A-4832-823E-F24F64C0A8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2758">
            <a:off x="-1428878" y="2374181"/>
            <a:ext cx="4402980" cy="66044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A7EAD5A-E245-48A7-BED7-6AB95A260B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5174">
            <a:off x="662390" y="4727334"/>
            <a:ext cx="2710361" cy="361172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57EF4EC-9D4A-43D8-BE4B-B728880B7D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13969">
            <a:off x="8992678" y="-2213416"/>
            <a:ext cx="38862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817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3D4023-3DFE-4DDB-A197-4893D6173A47}"/>
              </a:ext>
            </a:extLst>
          </p:cNvPr>
          <p:cNvSpPr txBox="1"/>
          <p:nvPr/>
        </p:nvSpPr>
        <p:spPr>
          <a:xfrm>
            <a:off x="6304716" y="3210310"/>
            <a:ext cx="2691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3465802" y="1878418"/>
            <a:ext cx="2839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3614881" y="2539970"/>
            <a:ext cx="2690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2787731" y="3201522"/>
            <a:ext cx="3517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4509357" y="3863074"/>
            <a:ext cx="1795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2853455" y="4524625"/>
            <a:ext cx="3451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0" y="3828942"/>
            <a:ext cx="12192000" cy="30290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0" y="1"/>
            <a:ext cx="12192000" cy="31238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D0067F-81A8-45E7-B482-EFE945CF4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5747">
            <a:off x="-4535317" y="-3295445"/>
            <a:ext cx="4762500" cy="4762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9C45B1-509D-40BB-B2C2-83B67568D3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16839">
            <a:off x="6706117" y="6925978"/>
            <a:ext cx="3880143" cy="38801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9AF535-FB4C-4623-9DB0-A2E552739D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32860">
            <a:off x="12950668" y="5301664"/>
            <a:ext cx="4124325" cy="5486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170A18-41D6-4EE8-A937-2E7465619B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-4075615" y="5065312"/>
            <a:ext cx="4402980" cy="66044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1DA1136-9B3A-4715-87A7-7FFC132E52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58404">
            <a:off x="611773" y="7550984"/>
            <a:ext cx="2710361" cy="36117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AB4CE04-A675-4F11-A046-D9591E43F6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2289">
            <a:off x="11964478" y="-4840640"/>
            <a:ext cx="3886200" cy="58293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4F1A64D0-D899-47E3-8CC4-970552138F7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2547785"/>
                  </p:ext>
                </p:extLst>
              </p:nvPr>
            </p:nvGraphicFramePr>
            <p:xfrm>
              <a:off x="1305102" y="7375691"/>
              <a:ext cx="2733141" cy="372354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733141" cy="3723548"/>
                    </a:xfrm>
                    <a:prstGeom prst="rect">
                      <a:avLst/>
                    </a:prstGeom>
                  </am3d:spPr>
                  <am3d:camera>
                    <am3d:pos x="0" y="0" z="680001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5" d="1000000"/>
                    <am3d:preTrans dx="-672789" dy="3332682" dz="-161177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4F1A64D0-D899-47E3-8CC4-970552138F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05102" y="7375691"/>
                <a:ext cx="2733141" cy="37235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1034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3D4023-3DFE-4DDB-A197-4893D6173A47}"/>
              </a:ext>
            </a:extLst>
          </p:cNvPr>
          <p:cNvSpPr txBox="1"/>
          <p:nvPr/>
        </p:nvSpPr>
        <p:spPr>
          <a:xfrm>
            <a:off x="8612389" y="1898258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PENELITIAN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90FD4-360B-4616-B7F0-8AA9E1CB8A41}"/>
              </a:ext>
            </a:extLst>
          </p:cNvPr>
          <p:cNvSpPr txBox="1"/>
          <p:nvPr/>
        </p:nvSpPr>
        <p:spPr>
          <a:xfrm>
            <a:off x="6809424" y="1456498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PENGERTIAN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664BB-D227-4705-9599-E178F8C9B5F4}"/>
              </a:ext>
            </a:extLst>
          </p:cNvPr>
          <p:cNvSpPr txBox="1"/>
          <p:nvPr/>
        </p:nvSpPr>
        <p:spPr>
          <a:xfrm>
            <a:off x="6902399" y="1451067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4836-7332-46AA-98EB-123C8B5D5450}"/>
              </a:ext>
            </a:extLst>
          </p:cNvPr>
          <p:cNvSpPr txBox="1"/>
          <p:nvPr/>
        </p:nvSpPr>
        <p:spPr>
          <a:xfrm>
            <a:off x="6373408" y="189536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KARAKTERISTIK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D3D5E-378E-4147-AB33-D339C589A8EF}"/>
              </a:ext>
            </a:extLst>
          </p:cNvPr>
          <p:cNvSpPr txBox="1"/>
          <p:nvPr/>
        </p:nvSpPr>
        <p:spPr>
          <a:xfrm>
            <a:off x="8020596" y="3870666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TUJUAN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4C3A5-0149-4853-88BB-3F5A56A7BF23}"/>
              </a:ext>
            </a:extLst>
          </p:cNvPr>
          <p:cNvSpPr txBox="1"/>
          <p:nvPr/>
        </p:nvSpPr>
        <p:spPr>
          <a:xfrm>
            <a:off x="6418292" y="4507879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rgbClr val="353755"/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</a:rPr>
              <a:t>UNSUR - UNSUR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958F392-C96A-4104-929A-977B24DC7394}"/>
              </a:ext>
            </a:extLst>
          </p:cNvPr>
          <p:cNvSpPr/>
          <p:nvPr/>
        </p:nvSpPr>
        <p:spPr>
          <a:xfrm>
            <a:off x="6186689" y="2323698"/>
            <a:ext cx="5029200" cy="296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89711-3C22-4494-ADF7-DA9125A2BEE1}"/>
              </a:ext>
            </a:extLst>
          </p:cNvPr>
          <p:cNvSpPr/>
          <p:nvPr/>
        </p:nvSpPr>
        <p:spPr>
          <a:xfrm>
            <a:off x="6096000" y="864920"/>
            <a:ext cx="4402576" cy="96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86BEF-1F4A-4148-8CBD-98F578632814}"/>
              </a:ext>
            </a:extLst>
          </p:cNvPr>
          <p:cNvSpPr txBox="1"/>
          <p:nvPr/>
        </p:nvSpPr>
        <p:spPr>
          <a:xfrm>
            <a:off x="6373408" y="2296496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merupakan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memahami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memecahkan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mendasarkan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prinsip-prinsip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dasar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berpikir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yaitu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rasional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empiris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Menurut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Tuckman dan Harper (2012),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karakteristik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7,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yaitu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empiris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rasional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reduktif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replicable, transmittable,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berencana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sesuai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72B0B8A5-A89A-458B-89D1-644340DEAE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09365302"/>
                  </p:ext>
                </p:extLst>
              </p:nvPr>
            </p:nvGraphicFramePr>
            <p:xfrm>
              <a:off x="555749" y="331027"/>
              <a:ext cx="4790898" cy="652697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790898" cy="6526973"/>
                    </a:xfrm>
                    <a:prstGeom prst="rect">
                      <a:avLst/>
                    </a:prstGeom>
                  </am3d:spPr>
                  <am3d:camera>
                    <am3d:pos x="0" y="0" z="680001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5" d="1000000"/>
                    <am3d:preTrans dx="-672789" dy="3332682" dz="-161177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4983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72B0B8A5-A89A-458B-89D1-644340DEAE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749" y="331027"/>
                <a:ext cx="4790898" cy="6526973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942B8ABB-C2E7-407C-8CCA-7D7578C0FBCA}"/>
              </a:ext>
            </a:extLst>
          </p:cNvPr>
          <p:cNvSpPr txBox="1"/>
          <p:nvPr/>
        </p:nvSpPr>
        <p:spPr>
          <a:xfrm>
            <a:off x="6373408" y="7467471"/>
            <a:ext cx="4593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merupakan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terstruktur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tahapan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langkah-langkah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tertentu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melaksanakannya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pola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tahapan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lebih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DBA336A-C7A1-41FC-BBB1-2ADBD08C482C}"/>
              </a:ext>
            </a:extLst>
          </p:cNvPr>
          <p:cNvSpPr txBox="1"/>
          <p:nvPr/>
        </p:nvSpPr>
        <p:spPr>
          <a:xfrm>
            <a:off x="6373408" y="7098139"/>
            <a:ext cx="1294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SISTEMATIS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6B3CE6B-7A31-4413-A7B9-B7C9FA6BFAD8}"/>
              </a:ext>
            </a:extLst>
          </p:cNvPr>
          <p:cNvSpPr txBox="1"/>
          <p:nvPr/>
        </p:nvSpPr>
        <p:spPr>
          <a:xfrm>
            <a:off x="6373408" y="7467471"/>
            <a:ext cx="45931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Karakteristik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proses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berikutnya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Salah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kriteria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urutannya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setiap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bagian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validitas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internal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relatif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terpenuhi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kesimpulan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generalisasi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dihasilkan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dicek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kembali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ataupun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pihak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50BBCB1-9505-4EA5-A551-BB4E3DBED62F}"/>
              </a:ext>
            </a:extLst>
          </p:cNvPr>
          <p:cNvSpPr txBox="1"/>
          <p:nvPr/>
        </p:nvSpPr>
        <p:spPr>
          <a:xfrm>
            <a:off x="6373408" y="7467471"/>
            <a:ext cx="45931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berhubungan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realitas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diobservasi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diterima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indra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kita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diperoleh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didasarkan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pengamatan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nyata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pemikiran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rasional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selain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empiris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juga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berarti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diselidiki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dipahami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logika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manusia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23123EF-2709-4FA9-A88B-66067FCC5B37}"/>
              </a:ext>
            </a:extLst>
          </p:cNvPr>
          <p:cNvSpPr txBox="1"/>
          <p:nvPr/>
        </p:nvSpPr>
        <p:spPr>
          <a:xfrm>
            <a:off x="6373408" y="7098139"/>
            <a:ext cx="20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EMPIRIS RATIONAL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550C8A0-580D-4B8A-B1F5-3DAA50242E44}"/>
              </a:ext>
            </a:extLst>
          </p:cNvPr>
          <p:cNvSpPr txBox="1"/>
          <p:nvPr/>
        </p:nvSpPr>
        <p:spPr>
          <a:xfrm>
            <a:off x="6373408" y="7467471"/>
            <a:ext cx="459318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Seringkali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terjadi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seorang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terjun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lapangan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membawa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tentang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diambil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Hal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menimbulkan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pertanyaan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kepada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siapa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dilacak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kapan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berhenti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mengumpulkan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dimaksud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?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Akhirnya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mengalami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kesulitan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begitu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banyak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sebenarnya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terpakai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(garbage data),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namun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memilah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digunakan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diduga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kelanjutannya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mengalami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kebingungan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menghadapi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fenomena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C0733A5-731E-46FE-94D1-D005ACDD24DB}"/>
              </a:ext>
            </a:extLst>
          </p:cNvPr>
          <p:cNvSpPr txBox="1"/>
          <p:nvPr/>
        </p:nvSpPr>
        <p:spPr>
          <a:xfrm>
            <a:off x="6373408" y="7098139"/>
            <a:ext cx="205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REDUKTIF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EE34E7C-E648-47AA-9BC9-794A23630BFD}"/>
              </a:ext>
            </a:extLst>
          </p:cNvPr>
          <p:cNvSpPr txBox="1"/>
          <p:nvPr/>
        </p:nvSpPr>
        <p:spPr>
          <a:xfrm>
            <a:off x="6316895" y="7467471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Mengingat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diulangi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lain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sebagai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upaya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mengecek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kebenarannya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Laporan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dibuat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sistematis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agar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diterima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oleh orang lain.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Komponennya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dari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variabel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populasi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sampelnya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prosedur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mendapatkan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sampel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instrumen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teknik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pengumpulan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data, uji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hipotesis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jika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pembahasan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kesimpulan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dihasilkan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041B1F5-DB13-4F72-967E-40CAE1AB2D12}"/>
              </a:ext>
            </a:extLst>
          </p:cNvPr>
          <p:cNvSpPr txBox="1"/>
          <p:nvPr/>
        </p:nvSpPr>
        <p:spPr>
          <a:xfrm>
            <a:off x="6316895" y="7098139"/>
            <a:ext cx="2230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REPLICABLE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E698DB7-CC85-4F19-92C4-1A27739E1AE1}"/>
              </a:ext>
            </a:extLst>
          </p:cNvPr>
          <p:cNvSpPr txBox="1"/>
          <p:nvPr/>
        </p:nvSpPr>
        <p:spPr>
          <a:xfrm>
            <a:off x="6248400" y="7323235"/>
            <a:ext cx="4593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bersifat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transmittable,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arti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mampu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memecahkan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masalah-masalah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berguna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bagi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berbagai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pihak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Jadi,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hasil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saja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tetapi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juga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ditransfer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orang lain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memerlukan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48FED1D-14AB-4B84-AB07-C342C97038BF}"/>
              </a:ext>
            </a:extLst>
          </p:cNvPr>
          <p:cNvSpPr txBox="1"/>
          <p:nvPr/>
        </p:nvSpPr>
        <p:spPr>
          <a:xfrm>
            <a:off x="6248400" y="6953903"/>
            <a:ext cx="2704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BERSIFAT TRANSMITTABLE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3E89E0E-A2AB-4364-B421-3FB5983237E1}"/>
              </a:ext>
            </a:extLst>
          </p:cNvPr>
          <p:cNvSpPr txBox="1"/>
          <p:nvPr/>
        </p:nvSpPr>
        <p:spPr>
          <a:xfrm>
            <a:off x="3966870" y="8881416"/>
            <a:ext cx="4593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Berencana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dilaksanakan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karena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unsur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kesengajaan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sebelumnya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dipikirkan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langkah-langkah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pelaksanaannya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demikian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seseorang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meneliti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serampangan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atau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semaunya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saja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tanpa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rancangan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khusus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konsep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ilmiah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artinya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awal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sampai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akhir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kegiatan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penelitian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mengikuti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cara-cara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ditentukan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yaitu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prinsip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memperoleh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ilmu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pengetahuan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Idrus</a:t>
            </a:r>
            <a:r>
              <a:rPr lang="en-US" sz="1400" dirty="0">
                <a:solidFill>
                  <a:srgbClr val="35375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2009).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6A42F0C-B3A7-4540-A7A9-D36A3AEEDB7B}"/>
              </a:ext>
            </a:extLst>
          </p:cNvPr>
          <p:cNvSpPr txBox="1"/>
          <p:nvPr/>
        </p:nvSpPr>
        <p:spPr>
          <a:xfrm>
            <a:off x="4407671" y="8544467"/>
            <a:ext cx="368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53755"/>
                </a:solidFill>
              </a:rPr>
              <a:t>BERENCANA SESUAI KONSEP ILMIAH</a:t>
            </a:r>
          </a:p>
        </p:txBody>
      </p:sp>
    </p:spTree>
    <p:extLst>
      <p:ext uri="{BB962C8B-B14F-4D97-AF65-F5344CB8AC3E}">
        <p14:creationId xmlns:p14="http://schemas.microsoft.com/office/powerpoint/2010/main" val="1872227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1033</TotalTime>
  <Words>8457</Words>
  <Application>Microsoft Office PowerPoint</Application>
  <PresentationFormat>Widescreen</PresentationFormat>
  <Paragraphs>852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Calibri Light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 KADEK ADI ASTAWA</dc:creator>
  <cp:lastModifiedBy>I KADEK ADI ASTAWA</cp:lastModifiedBy>
  <cp:revision>8</cp:revision>
  <dcterms:created xsi:type="dcterms:W3CDTF">2024-03-28T04:43:55Z</dcterms:created>
  <dcterms:modified xsi:type="dcterms:W3CDTF">2024-04-01T13:52:53Z</dcterms:modified>
</cp:coreProperties>
</file>